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686" r:id="rId4"/>
    <p:sldMasterId id="2147483774" r:id="rId5"/>
  </p:sldMasterIdLst>
  <p:notesMasterIdLst>
    <p:notesMasterId r:id="rId43"/>
  </p:notesMasterIdLst>
  <p:handoutMasterIdLst>
    <p:handoutMasterId r:id="rId44"/>
  </p:handoutMasterIdLst>
  <p:sldIdLst>
    <p:sldId id="256" r:id="rId6"/>
    <p:sldId id="339" r:id="rId7"/>
    <p:sldId id="338" r:id="rId8"/>
    <p:sldId id="337" r:id="rId9"/>
    <p:sldId id="335" r:id="rId10"/>
    <p:sldId id="336" r:id="rId11"/>
    <p:sldId id="340" r:id="rId12"/>
    <p:sldId id="342" r:id="rId13"/>
    <p:sldId id="344" r:id="rId14"/>
    <p:sldId id="349" r:id="rId15"/>
    <p:sldId id="343" r:id="rId16"/>
    <p:sldId id="341" r:id="rId17"/>
    <p:sldId id="347" r:id="rId18"/>
    <p:sldId id="348" r:id="rId19"/>
    <p:sldId id="350" r:id="rId20"/>
    <p:sldId id="334" r:id="rId21"/>
    <p:sldId id="333" r:id="rId22"/>
    <p:sldId id="309" r:id="rId23"/>
    <p:sldId id="310" r:id="rId24"/>
    <p:sldId id="314" r:id="rId25"/>
    <p:sldId id="317" r:id="rId26"/>
    <p:sldId id="318" r:id="rId27"/>
    <p:sldId id="319" r:id="rId28"/>
    <p:sldId id="320" r:id="rId29"/>
    <p:sldId id="321" r:id="rId30"/>
    <p:sldId id="322" r:id="rId31"/>
    <p:sldId id="323" r:id="rId32"/>
    <p:sldId id="324" r:id="rId33"/>
    <p:sldId id="325" r:id="rId34"/>
    <p:sldId id="277" r:id="rId35"/>
    <p:sldId id="295" r:id="rId36"/>
    <p:sldId id="273" r:id="rId37"/>
    <p:sldId id="287" r:id="rId38"/>
    <p:sldId id="289" r:id="rId39"/>
    <p:sldId id="292" r:id="rId40"/>
    <p:sldId id="293" r:id="rId41"/>
    <p:sldId id="294" r:id="rId4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9BFF"/>
    <a:srgbClr val="0081E2"/>
    <a:srgbClr val="99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423" autoAdjust="0"/>
    <p:restoredTop sz="90929"/>
  </p:normalViewPr>
  <p:slideViewPr>
    <p:cSldViewPr>
      <p:cViewPr varScale="1">
        <p:scale>
          <a:sx n="99" d="100"/>
          <a:sy n="99" d="100"/>
        </p:scale>
        <p:origin x="-160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331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331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331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B1AD3DF-2152-4323-A95D-81A3BABE74D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44A19C-274A-4707-B4C4-7403331A466F}" type="datetimeFigureOut">
              <a:rPr lang="en-US" smtClean="0"/>
              <a:pPr/>
              <a:t>3/29/2011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F1641D-4074-43A1-86D6-DD27E4BA8E6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DDB5FE-D922-467E-A08C-8CDABB0860F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CCEA0D-9AF3-4601-9784-01E58A61EC4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A8239B0-15A3-4F2E-A8B0-D8FDF71E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atin typeface="Times New Roman" pitchFamily="18"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pitchFamily="18"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pitchFamily="18" charset="0"/>
              </a:defRPr>
            </a:lvl1pPr>
          </a:lstStyle>
          <a:p>
            <a:pPr>
              <a:defRPr/>
            </a:pPr>
            <a:fld id="{6FAAEDF1-28D8-406F-924F-FEF4ABB891AA}"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Times New Roman" pitchFamily="18"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pitchFamily="18"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pitchFamily="18" charset="0"/>
              </a:defRPr>
            </a:lvl1pPr>
          </a:lstStyle>
          <a:p>
            <a:pPr>
              <a:defRPr/>
            </a:pPr>
            <a:fld id="{B5E7A2ED-4451-4AB8-98E7-49EFB0F61C05}"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atin typeface="Times New Roman" pitchFamily="18"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pitchFamily="18"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pitchFamily="18" charset="0"/>
              </a:defRPr>
            </a:lvl1pPr>
          </a:lstStyle>
          <a:p>
            <a:pPr>
              <a:defRPr/>
            </a:pPr>
            <a:fld id="{97171D13-9181-48B5-A513-E344CEF2E8F4}"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atin typeface="Times New Roman" pitchFamily="18"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Times New Roman" pitchFamily="18"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Times New Roman" pitchFamily="18" charset="0"/>
              </a:defRPr>
            </a:lvl1pPr>
          </a:lstStyle>
          <a:p>
            <a:pPr>
              <a:defRPr/>
            </a:pPr>
            <a:fld id="{4682DACF-E213-46B7-93EA-915D2E77CD69}"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atin typeface="Times New Roman" pitchFamily="18"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latin typeface="Times New Roman" pitchFamily="18"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atin typeface="Times New Roman" pitchFamily="18" charset="0"/>
              </a:defRPr>
            </a:lvl1pPr>
          </a:lstStyle>
          <a:p>
            <a:pPr>
              <a:defRPr/>
            </a:pPr>
            <a:fld id="{83323A3D-E6E3-4BFE-911C-9D6B068E1435}"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atin typeface="Times New Roman" pitchFamily="18"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latin typeface="Times New Roman" pitchFamily="18"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Times New Roman" pitchFamily="18" charset="0"/>
              </a:defRPr>
            </a:lvl1pPr>
          </a:lstStyle>
          <a:p>
            <a:pPr>
              <a:defRPr/>
            </a:pPr>
            <a:fld id="{17855D8F-A8BA-402D-BB17-CFE0C9265E43}"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Times New Roman" pitchFamily="18"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latin typeface="Times New Roman" pitchFamily="18"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atin typeface="Times New Roman" pitchFamily="18" charset="0"/>
              </a:defRPr>
            </a:lvl1pPr>
          </a:lstStyle>
          <a:p>
            <a:pPr>
              <a:defRPr/>
            </a:pPr>
            <a:fld id="{C3C2633E-C2EC-4179-91AD-2C66C74293D4}"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Times New Roman" pitchFamily="18"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Times New Roman" pitchFamily="18"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Times New Roman" pitchFamily="18" charset="0"/>
              </a:defRPr>
            </a:lvl1pPr>
          </a:lstStyle>
          <a:p>
            <a:pPr>
              <a:defRPr/>
            </a:pPr>
            <a:fld id="{E521F2F2-5A2C-410A-B0C0-8FE71E5FACA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0B4A40-92BD-42E3-9BA6-E55B9E6C46B9}"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Times New Roman" pitchFamily="18"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Times New Roman" pitchFamily="18"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Times New Roman" pitchFamily="18" charset="0"/>
              </a:defRPr>
            </a:lvl1pPr>
          </a:lstStyle>
          <a:p>
            <a:pPr>
              <a:defRPr/>
            </a:pPr>
            <a:fld id="{69DCC585-6BBB-4280-8C3B-1DECF9A461C5}"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Times New Roman" pitchFamily="18"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pitchFamily="18"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pitchFamily="18" charset="0"/>
              </a:defRPr>
            </a:lvl1pPr>
          </a:lstStyle>
          <a:p>
            <a:pPr>
              <a:defRPr/>
            </a:pPr>
            <a:fld id="{62BC0A63-A292-4131-8656-E0534EFE0561}"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Times New Roman" pitchFamily="18"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pitchFamily="18"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pitchFamily="18" charset="0"/>
              </a:defRPr>
            </a:lvl1pPr>
          </a:lstStyle>
          <a:p>
            <a:pPr>
              <a:defRPr/>
            </a:pPr>
            <a:fld id="{54CD9E13-262E-49C3-ADF2-69BB8FF6D914}"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atin typeface="Times New Roman" pitchFamily="18" charset="0"/>
              </a:defRPr>
            </a:lvl1pPr>
          </a:lstStyle>
          <a:p>
            <a:pPr>
              <a:defRPr/>
            </a:pPr>
            <a:endParaRPr lang="en-US"/>
          </a:p>
        </p:txBody>
      </p:sp>
      <p:sp>
        <p:nvSpPr>
          <p:cNvPr id="7" name="Rectangle 5"/>
          <p:cNvSpPr>
            <a:spLocks noGrp="1" noChangeArrowheads="1"/>
          </p:cNvSpPr>
          <p:nvPr>
            <p:ph type="ftr" sz="quarter" idx="11"/>
          </p:nvPr>
        </p:nvSpPr>
        <p:spPr/>
        <p:txBody>
          <a:bodyPr/>
          <a:lstStyle>
            <a:lvl1pPr>
              <a:defRPr>
                <a:latin typeface="Times New Roman" pitchFamily="18" charset="0"/>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atin typeface="Times New Roman" pitchFamily="18" charset="0"/>
              </a:defRPr>
            </a:lvl1pPr>
          </a:lstStyle>
          <a:p>
            <a:pPr>
              <a:defRPr/>
            </a:pPr>
            <a:fld id="{016660A1-24C7-4CF9-A672-30831C93B887}"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atin typeface="Times New Roman" pitchFamily="18"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latin typeface="Times New Roman" pitchFamily="18"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Times New Roman" pitchFamily="18" charset="0"/>
              </a:defRPr>
            </a:lvl1pPr>
          </a:lstStyle>
          <a:p>
            <a:pPr>
              <a:defRPr/>
            </a:pPr>
            <a:fld id="{74F0C4F5-0052-4CFA-A152-80464EE97807}"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38366E-C521-40BE-9FEA-E1215827075D}"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89E99D-5C74-4C23-9EC4-FCEF34EB37CF}"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16950F-5852-4F60-BC04-C884BF2E8B11}"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F89395A-91D7-4BC4-98A0-F4400437A3CD}"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89E3368-80B8-4CED-9DE0-6DC66D2BAF3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2B6EE3-4042-41D4-A349-D2DF13FA7DDC}"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4326810-3FD1-400D-8FAF-7A3CB45FFB67}"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A506D0F-1D1A-4A73-ACCE-1BBF177D4AA4}"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B19302A-85D6-4304-9553-B6163769DE51}"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2214C3-7A94-465C-B63B-6F32790CB7A8}"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835A00E-3D88-4095-93CE-11327C6F683C}"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CD52375-9A01-4427-B304-0A335557E37D}"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atin typeface="Times New Roman" pitchFamily="18" charset="0"/>
              </a:defRPr>
            </a:lvl1pPr>
          </a:lstStyle>
          <a:p>
            <a:pPr>
              <a:defRPr/>
            </a:pPr>
            <a:endParaRPr lang="en-US"/>
          </a:p>
        </p:txBody>
      </p:sp>
      <p:sp>
        <p:nvSpPr>
          <p:cNvPr id="5" name="Rectangle 5"/>
          <p:cNvSpPr>
            <a:spLocks noGrp="1" noChangeArrowheads="1"/>
          </p:cNvSpPr>
          <p:nvPr>
            <p:ph type="ftr" sz="quarter" idx="11"/>
          </p:nvPr>
        </p:nvSpPr>
        <p:spPr/>
        <p:txBody>
          <a:bodyPr/>
          <a:lstStyle>
            <a:lvl1pPr algn="l">
              <a:defRPr>
                <a:latin typeface="Times New Roman" pitchFamily="18"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pitchFamily="18" charset="0"/>
              </a:defRPr>
            </a:lvl1pPr>
          </a:lstStyle>
          <a:p>
            <a:pPr>
              <a:defRPr/>
            </a:pPr>
            <a:fld id="{3A0B9623-0C54-4054-87BF-EC63BE45FBD3}"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Times New Roman" pitchFamily="18" charset="0"/>
              </a:defRPr>
            </a:lvl1pPr>
          </a:lstStyle>
          <a:p>
            <a:pPr>
              <a:defRPr/>
            </a:pPr>
            <a:endParaRPr lang="en-US"/>
          </a:p>
        </p:txBody>
      </p:sp>
      <p:sp>
        <p:nvSpPr>
          <p:cNvPr id="5" name="Rectangle 5"/>
          <p:cNvSpPr>
            <a:spLocks noGrp="1" noChangeArrowheads="1"/>
          </p:cNvSpPr>
          <p:nvPr>
            <p:ph type="ftr" sz="quarter" idx="11"/>
          </p:nvPr>
        </p:nvSpPr>
        <p:spPr/>
        <p:txBody>
          <a:bodyPr/>
          <a:lstStyle>
            <a:lvl1pPr algn="l">
              <a:defRPr>
                <a:latin typeface="Times New Roman" pitchFamily="18"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pitchFamily="18" charset="0"/>
              </a:defRPr>
            </a:lvl1pPr>
          </a:lstStyle>
          <a:p>
            <a:pPr>
              <a:defRPr/>
            </a:pPr>
            <a:fld id="{9D0A309B-B3B7-40F6-9235-4D546309386A}"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atin typeface="Times New Roman" pitchFamily="18" charset="0"/>
              </a:defRPr>
            </a:lvl1pPr>
          </a:lstStyle>
          <a:p>
            <a:pPr>
              <a:defRPr/>
            </a:pPr>
            <a:endParaRPr lang="en-US"/>
          </a:p>
        </p:txBody>
      </p:sp>
      <p:sp>
        <p:nvSpPr>
          <p:cNvPr id="5" name="Rectangle 5"/>
          <p:cNvSpPr>
            <a:spLocks noGrp="1" noChangeArrowheads="1"/>
          </p:cNvSpPr>
          <p:nvPr>
            <p:ph type="ftr" sz="quarter" idx="11"/>
          </p:nvPr>
        </p:nvSpPr>
        <p:spPr/>
        <p:txBody>
          <a:bodyPr/>
          <a:lstStyle>
            <a:lvl1pPr algn="l">
              <a:defRPr>
                <a:latin typeface="Times New Roman" pitchFamily="18"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pitchFamily="18" charset="0"/>
              </a:defRPr>
            </a:lvl1pPr>
          </a:lstStyle>
          <a:p>
            <a:pPr>
              <a:defRPr/>
            </a:pPr>
            <a:fld id="{2C4A9E91-324E-4528-BBB2-8EEE2783D367}"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atin typeface="Times New Roman" pitchFamily="18" charset="0"/>
              </a:defRPr>
            </a:lvl1pPr>
          </a:lstStyle>
          <a:p>
            <a:pPr>
              <a:defRPr/>
            </a:pPr>
            <a:endParaRPr lang="en-US"/>
          </a:p>
        </p:txBody>
      </p:sp>
      <p:sp>
        <p:nvSpPr>
          <p:cNvPr id="6" name="Rectangle 5"/>
          <p:cNvSpPr>
            <a:spLocks noGrp="1" noChangeArrowheads="1"/>
          </p:cNvSpPr>
          <p:nvPr>
            <p:ph type="ftr" sz="quarter" idx="11"/>
          </p:nvPr>
        </p:nvSpPr>
        <p:spPr/>
        <p:txBody>
          <a:bodyPr/>
          <a:lstStyle>
            <a:lvl1pPr algn="l">
              <a:defRPr>
                <a:latin typeface="Times New Roman" pitchFamily="18"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Times New Roman" pitchFamily="18" charset="0"/>
              </a:defRPr>
            </a:lvl1pPr>
          </a:lstStyle>
          <a:p>
            <a:pPr>
              <a:defRPr/>
            </a:pPr>
            <a:fld id="{8F117228-031C-4856-8310-3606D846323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FDCD1B7-FEB8-4347-AB29-985B87608551}"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atin typeface="Times New Roman" pitchFamily="18" charset="0"/>
              </a:defRPr>
            </a:lvl1pPr>
          </a:lstStyle>
          <a:p>
            <a:pPr>
              <a:defRPr/>
            </a:pPr>
            <a:endParaRPr lang="en-US"/>
          </a:p>
        </p:txBody>
      </p:sp>
      <p:sp>
        <p:nvSpPr>
          <p:cNvPr id="8" name="Rectangle 5"/>
          <p:cNvSpPr>
            <a:spLocks noGrp="1" noChangeArrowheads="1"/>
          </p:cNvSpPr>
          <p:nvPr>
            <p:ph type="ftr" sz="quarter" idx="11"/>
          </p:nvPr>
        </p:nvSpPr>
        <p:spPr/>
        <p:txBody>
          <a:bodyPr/>
          <a:lstStyle>
            <a:lvl1pPr algn="l">
              <a:defRPr>
                <a:latin typeface="Times New Roman" pitchFamily="18"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atin typeface="Times New Roman" pitchFamily="18" charset="0"/>
              </a:defRPr>
            </a:lvl1pPr>
          </a:lstStyle>
          <a:p>
            <a:pPr>
              <a:defRPr/>
            </a:pPr>
            <a:fld id="{BFE0A5DD-87BA-4DE9-8454-2011EF59C3EA}"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atin typeface="Times New Roman" pitchFamily="18" charset="0"/>
              </a:defRPr>
            </a:lvl1pPr>
          </a:lstStyle>
          <a:p>
            <a:pPr>
              <a:defRPr/>
            </a:pPr>
            <a:endParaRPr lang="en-US"/>
          </a:p>
        </p:txBody>
      </p:sp>
      <p:sp>
        <p:nvSpPr>
          <p:cNvPr id="4" name="Rectangle 5"/>
          <p:cNvSpPr>
            <a:spLocks noGrp="1" noChangeArrowheads="1"/>
          </p:cNvSpPr>
          <p:nvPr>
            <p:ph type="ftr" sz="quarter" idx="11"/>
          </p:nvPr>
        </p:nvSpPr>
        <p:spPr/>
        <p:txBody>
          <a:bodyPr/>
          <a:lstStyle>
            <a:lvl1pPr algn="l">
              <a:defRPr>
                <a:latin typeface="Times New Roman" pitchFamily="18"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Times New Roman" pitchFamily="18" charset="0"/>
              </a:defRPr>
            </a:lvl1pPr>
          </a:lstStyle>
          <a:p>
            <a:pPr>
              <a:defRPr/>
            </a:pPr>
            <a:fld id="{A87390C4-E8FE-455E-A65B-699BA9CA3E00}"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Times New Roman" pitchFamily="18" charset="0"/>
              </a:defRPr>
            </a:lvl1pPr>
          </a:lstStyle>
          <a:p>
            <a:pPr>
              <a:defRPr/>
            </a:pPr>
            <a:endParaRPr lang="en-US"/>
          </a:p>
        </p:txBody>
      </p:sp>
      <p:sp>
        <p:nvSpPr>
          <p:cNvPr id="3" name="Rectangle 5"/>
          <p:cNvSpPr>
            <a:spLocks noGrp="1" noChangeArrowheads="1"/>
          </p:cNvSpPr>
          <p:nvPr>
            <p:ph type="ftr" sz="quarter" idx="11"/>
          </p:nvPr>
        </p:nvSpPr>
        <p:spPr/>
        <p:txBody>
          <a:bodyPr/>
          <a:lstStyle>
            <a:lvl1pPr algn="l">
              <a:defRPr>
                <a:latin typeface="Times New Roman" pitchFamily="18"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atin typeface="Times New Roman" pitchFamily="18" charset="0"/>
              </a:defRPr>
            </a:lvl1pPr>
          </a:lstStyle>
          <a:p>
            <a:pPr>
              <a:defRPr/>
            </a:pPr>
            <a:fld id="{1D18688A-772C-4C29-99A4-B1EFAFDEAA2B}"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Times New Roman" pitchFamily="18" charset="0"/>
              </a:defRPr>
            </a:lvl1pPr>
          </a:lstStyle>
          <a:p>
            <a:pPr>
              <a:defRPr/>
            </a:pPr>
            <a:endParaRPr lang="en-US"/>
          </a:p>
        </p:txBody>
      </p:sp>
      <p:sp>
        <p:nvSpPr>
          <p:cNvPr id="6" name="Rectangle 5"/>
          <p:cNvSpPr>
            <a:spLocks noGrp="1" noChangeArrowheads="1"/>
          </p:cNvSpPr>
          <p:nvPr>
            <p:ph type="ftr" sz="quarter" idx="11"/>
          </p:nvPr>
        </p:nvSpPr>
        <p:spPr/>
        <p:txBody>
          <a:bodyPr/>
          <a:lstStyle>
            <a:lvl1pPr algn="l">
              <a:defRPr>
                <a:latin typeface="Times New Roman" pitchFamily="18"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Times New Roman" pitchFamily="18" charset="0"/>
              </a:defRPr>
            </a:lvl1pPr>
          </a:lstStyle>
          <a:p>
            <a:pPr>
              <a:defRPr/>
            </a:pPr>
            <a:fld id="{6378FF93-3B6B-4662-AAC6-3AC5EBB21BB9}"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Times New Roman" pitchFamily="18" charset="0"/>
              </a:defRPr>
            </a:lvl1pPr>
          </a:lstStyle>
          <a:p>
            <a:pPr>
              <a:defRPr/>
            </a:pPr>
            <a:endParaRPr lang="en-US"/>
          </a:p>
        </p:txBody>
      </p:sp>
      <p:sp>
        <p:nvSpPr>
          <p:cNvPr id="6" name="Rectangle 5"/>
          <p:cNvSpPr>
            <a:spLocks noGrp="1" noChangeArrowheads="1"/>
          </p:cNvSpPr>
          <p:nvPr>
            <p:ph type="ftr" sz="quarter" idx="11"/>
          </p:nvPr>
        </p:nvSpPr>
        <p:spPr/>
        <p:txBody>
          <a:bodyPr/>
          <a:lstStyle>
            <a:lvl1pPr algn="l">
              <a:defRPr>
                <a:latin typeface="Times New Roman" pitchFamily="18"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Times New Roman" pitchFamily="18" charset="0"/>
              </a:defRPr>
            </a:lvl1pPr>
          </a:lstStyle>
          <a:p>
            <a:pPr>
              <a:defRPr/>
            </a:pPr>
            <a:fld id="{955CA1ED-BB75-4134-8BD4-91E2698EC326}"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Times New Roman" pitchFamily="18" charset="0"/>
              </a:defRPr>
            </a:lvl1pPr>
          </a:lstStyle>
          <a:p>
            <a:pPr>
              <a:defRPr/>
            </a:pPr>
            <a:endParaRPr lang="en-US"/>
          </a:p>
        </p:txBody>
      </p:sp>
      <p:sp>
        <p:nvSpPr>
          <p:cNvPr id="5" name="Rectangle 5"/>
          <p:cNvSpPr>
            <a:spLocks noGrp="1" noChangeArrowheads="1"/>
          </p:cNvSpPr>
          <p:nvPr>
            <p:ph type="ftr" sz="quarter" idx="11"/>
          </p:nvPr>
        </p:nvSpPr>
        <p:spPr/>
        <p:txBody>
          <a:bodyPr/>
          <a:lstStyle>
            <a:lvl1pPr algn="l">
              <a:defRPr>
                <a:latin typeface="Times New Roman" pitchFamily="18"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pitchFamily="18" charset="0"/>
              </a:defRPr>
            </a:lvl1pPr>
          </a:lstStyle>
          <a:p>
            <a:pPr>
              <a:defRPr/>
            </a:pPr>
            <a:fld id="{D1A36E20-BDBC-42BB-84EB-BAD513BEAC01}"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Times New Roman" pitchFamily="18" charset="0"/>
              </a:defRPr>
            </a:lvl1pPr>
          </a:lstStyle>
          <a:p>
            <a:pPr>
              <a:defRPr/>
            </a:pPr>
            <a:endParaRPr lang="en-US"/>
          </a:p>
        </p:txBody>
      </p:sp>
      <p:sp>
        <p:nvSpPr>
          <p:cNvPr id="5" name="Rectangle 5"/>
          <p:cNvSpPr>
            <a:spLocks noGrp="1" noChangeArrowheads="1"/>
          </p:cNvSpPr>
          <p:nvPr>
            <p:ph type="ftr" sz="quarter" idx="11"/>
          </p:nvPr>
        </p:nvSpPr>
        <p:spPr/>
        <p:txBody>
          <a:bodyPr/>
          <a:lstStyle>
            <a:lvl1pPr algn="l">
              <a:defRPr>
                <a:latin typeface="Times New Roman" pitchFamily="18"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pitchFamily="18" charset="0"/>
              </a:defRPr>
            </a:lvl1pPr>
          </a:lstStyle>
          <a:p>
            <a:pPr>
              <a:defRPr/>
            </a:pPr>
            <a:fld id="{6B2C9672-ADB4-4B46-A5D2-B763A8E44FA6}"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atin typeface="Times New Roman" pitchFamily="18" charset="0"/>
              </a:defRPr>
            </a:lvl1pPr>
          </a:lstStyle>
          <a:p>
            <a:pPr>
              <a:defRPr/>
            </a:pPr>
            <a:endParaRPr lang="en-US"/>
          </a:p>
        </p:txBody>
      </p:sp>
      <p:sp>
        <p:nvSpPr>
          <p:cNvPr id="7" name="Rectangle 5"/>
          <p:cNvSpPr>
            <a:spLocks noGrp="1" noChangeArrowheads="1"/>
          </p:cNvSpPr>
          <p:nvPr>
            <p:ph type="ftr" sz="quarter" idx="11"/>
          </p:nvPr>
        </p:nvSpPr>
        <p:spPr/>
        <p:txBody>
          <a:bodyPr/>
          <a:lstStyle>
            <a:lvl1pPr algn="l">
              <a:defRPr>
                <a:latin typeface="Times New Roman" pitchFamily="18" charset="0"/>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atin typeface="Times New Roman" pitchFamily="18" charset="0"/>
              </a:defRPr>
            </a:lvl1pPr>
          </a:lstStyle>
          <a:p>
            <a:pPr>
              <a:defRPr/>
            </a:pPr>
            <a:fld id="{16E89C89-5CBA-4217-89A7-7EC43D692CD8}"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atin typeface="Times New Roman" pitchFamily="18" charset="0"/>
              </a:defRPr>
            </a:lvl1pPr>
          </a:lstStyle>
          <a:p>
            <a:pPr>
              <a:defRPr/>
            </a:pPr>
            <a:endParaRPr lang="en-US"/>
          </a:p>
        </p:txBody>
      </p:sp>
      <p:sp>
        <p:nvSpPr>
          <p:cNvPr id="4" name="Rectangle 5"/>
          <p:cNvSpPr>
            <a:spLocks noGrp="1" noChangeArrowheads="1"/>
          </p:cNvSpPr>
          <p:nvPr>
            <p:ph type="ftr" sz="quarter" idx="11"/>
          </p:nvPr>
        </p:nvSpPr>
        <p:spPr/>
        <p:txBody>
          <a:bodyPr/>
          <a:lstStyle>
            <a:lvl1pPr algn="l">
              <a:defRPr>
                <a:latin typeface="Times New Roman" pitchFamily="18"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Times New Roman" pitchFamily="18" charset="0"/>
              </a:defRPr>
            </a:lvl1pPr>
          </a:lstStyle>
          <a:p>
            <a:pPr>
              <a:defRPr/>
            </a:pPr>
            <a:fld id="{A7EBFB71-E45E-4223-9531-7CB9C8D9EF3E}"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A0B9623-0C54-4054-87BF-EC63BE45FBD3}"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8D28217-FA18-4293-9527-0F80C3A5A040}"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D0A309B-B3B7-40F6-9235-4D546309386A}" type="slidenum">
              <a:rPr lang="en-US" smtClean="0"/>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C4A9E91-324E-4528-BBB2-8EEE2783D367}" type="slidenum">
              <a:rPr lang="en-US" smtClean="0"/>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F117228-031C-4856-8310-3606D8463237}" type="slidenum">
              <a:rPr lang="en-US" smtClean="0"/>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BFE0A5DD-87BA-4DE9-8454-2011EF59C3EA}" type="slidenum">
              <a:rPr lang="en-US" smtClean="0"/>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87390C4-E8FE-455E-A65B-699BA9CA3E00}" type="slidenum">
              <a:rPr lang="en-US" smtClean="0"/>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1D18688A-772C-4C29-99A4-B1EFAFDEAA2B}" type="slidenum">
              <a:rPr lang="en-US" smtClean="0"/>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378FF93-3B6B-4662-AAC6-3AC5EBB21BB9}" type="slidenum">
              <a:rPr lang="en-US" smtClean="0"/>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55CA1ED-BB75-4134-8BD4-91E2698EC326}" type="slidenum">
              <a:rPr lang="en-US" smtClean="0"/>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1A36E20-BDBC-42BB-84EB-BAD513BEAC01}" type="slidenum">
              <a:rPr lang="en-US" smtClean="0"/>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B2C9672-ADB4-4B46-A5D2-B763A8E44FA6}"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71E8CFF-C37C-492D-97DB-0DA222D3C7A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B23E556-C9E9-4487-B26E-12BC7810E4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F48BCD8-02C1-4E61-B3D7-5930B814587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ACF4F57-D2D7-418C-9C99-1141B488F98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A86AB0E2-CBBA-4B5D-AA77-6975C82FB79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3366CC"/>
            </a:gs>
            <a:gs pos="100000">
              <a:schemeClr val="accent2"/>
            </a:gs>
          </a:gsLst>
          <a:lin ang="5400000" scaled="1"/>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Arial" pitchFamily="34" charset="0"/>
              </a:defRPr>
            </a:lvl1pPr>
          </a:lstStyle>
          <a:p>
            <a:pPr>
              <a:defRPr/>
            </a:pPr>
            <a:fld id="{77D957EE-AA47-4209-B521-A0FF2751BE8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7FD7C4EF-04C7-4A4D-AC82-58E2F5D037D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99FF"/>
            </a:gs>
            <a:gs pos="100000">
              <a:schemeClr val="accent2"/>
            </a:gs>
          </a:gsLst>
          <a:lin ang="5400000" scaled="1"/>
        </a:gra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a:defRPr>
            </a:lvl1pPr>
          </a:lstStyle>
          <a:p>
            <a:pPr>
              <a:defRPr/>
            </a:pPr>
            <a:fld id="{148CD9A3-C534-4268-A3BE-12431889C7E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86AB0E2-CBBA-4B5D-AA77-6975C82FB79E}"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5.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3" Type="http://schemas.openxmlformats.org/officeDocument/2006/relationships/hyperlink" Target="http://www.scholarpedia.org/article/Dynamical_system" TargetMode="External"/><Relationship Id="rId2" Type="http://schemas.openxmlformats.org/officeDocument/2006/relationships/image" Target="../media/image22.png"/><Relationship Id="rId1" Type="http://schemas.openxmlformats.org/officeDocument/2006/relationships/slideLayout" Target="../slideLayouts/slideLayout42.xml"/><Relationship Id="rId4" Type="http://schemas.openxmlformats.org/officeDocument/2006/relationships/hyperlink" Target="http://www.scholarpedia.org/article/Chaos"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2.xml"/></Relationships>
</file>

<file path=ppt/slides/_rels/slide20.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wmf"/><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4.xml"/><Relationship Id="rId1" Type="http://schemas.openxmlformats.org/officeDocument/2006/relationships/video" Target="file:///C:\Documents%20and%20Settings\Edwin%20Sibert\My%20Documents\powerpoints\scar.avi"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1.wmf"/><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slideLayout" Target="../slideLayouts/slideLayout13.xml"/><Relationship Id="rId4" Type="http://schemas.openxmlformats.org/officeDocument/2006/relationships/image" Target="../media/image36.wmf"/></Relationships>
</file>

<file path=ppt/slides/_rels/slide27.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slideLayout" Target="../slideLayouts/slideLayout13.xml"/><Relationship Id="rId5" Type="http://schemas.openxmlformats.org/officeDocument/2006/relationships/image" Target="../media/image41.wmf"/><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1.xml"/><Relationship Id="rId1" Type="http://schemas.openxmlformats.org/officeDocument/2006/relationships/vmlDrawing" Target="../drawings/vmlDrawing1.vml"/><Relationship Id="rId4" Type="http://schemas.openxmlformats.org/officeDocument/2006/relationships/image" Target="../media/image43.wm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7.w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4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4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4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2.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1"/>
          <p:cNvSpPr>
            <a:spLocks noChangeArrowheads="1"/>
          </p:cNvSpPr>
          <p:nvPr/>
        </p:nvSpPr>
        <p:spPr bwMode="auto">
          <a:xfrm>
            <a:off x="914400" y="5562600"/>
            <a:ext cx="7315200" cy="461963"/>
          </a:xfrm>
          <a:prstGeom prst="rect">
            <a:avLst/>
          </a:prstGeom>
          <a:noFill/>
          <a:ln w="31750">
            <a:solidFill>
              <a:srgbClr val="FF0000"/>
            </a:solidFill>
            <a:miter lim="800000"/>
            <a:headEnd/>
            <a:tailEnd/>
          </a:ln>
        </p:spPr>
        <p:txBody>
          <a:bodyPr>
            <a:spAutoFit/>
          </a:bodyPr>
          <a:lstStyle/>
          <a:p>
            <a:pPr>
              <a:spcBef>
                <a:spcPct val="50000"/>
              </a:spcBef>
            </a:pPr>
            <a:r>
              <a:rPr lang="en-US" b="1">
                <a:solidFill>
                  <a:schemeClr val="accent2"/>
                </a:solidFill>
                <a:latin typeface="Arial" pitchFamily="34" charset="0"/>
              </a:rPr>
              <a:t>Ned Sibert, </a:t>
            </a:r>
            <a:r>
              <a:rPr lang="en-US" i="1">
                <a:solidFill>
                  <a:schemeClr val="accent2"/>
                </a:solidFill>
                <a:latin typeface="Arial" pitchFamily="34" charset="0"/>
              </a:rPr>
              <a:t>Department of Chemistry, UW Madison</a:t>
            </a:r>
            <a:endParaRPr lang="en-US" b="1">
              <a:solidFill>
                <a:schemeClr val="accent2"/>
              </a:solidFill>
              <a:latin typeface="Arial" pitchFamily="34" charset="0"/>
            </a:endParaRPr>
          </a:p>
        </p:txBody>
      </p:sp>
      <p:sp>
        <p:nvSpPr>
          <p:cNvPr id="33795" name="Text Box 13"/>
          <p:cNvSpPr txBox="1">
            <a:spLocks noChangeArrowheads="1"/>
          </p:cNvSpPr>
          <p:nvPr/>
        </p:nvSpPr>
        <p:spPr bwMode="auto">
          <a:xfrm>
            <a:off x="0" y="609600"/>
            <a:ext cx="9144000" cy="2308225"/>
          </a:xfrm>
          <a:prstGeom prst="rect">
            <a:avLst/>
          </a:prstGeom>
          <a:noFill/>
          <a:ln w="9525">
            <a:noFill/>
            <a:miter lim="800000"/>
            <a:headEnd/>
            <a:tailEnd/>
          </a:ln>
        </p:spPr>
        <p:txBody>
          <a:bodyPr>
            <a:spAutoFit/>
          </a:bodyPr>
          <a:lstStyle/>
          <a:p>
            <a:pPr algn="ctr"/>
            <a:r>
              <a:rPr lang="en-US" sz="3600" dirty="0">
                <a:latin typeface="Arial" pitchFamily="34" charset="0"/>
                <a:cs typeface="Arial" pitchFamily="34" charset="0"/>
              </a:rPr>
              <a:t>Why would a molecular </a:t>
            </a:r>
            <a:r>
              <a:rPr lang="en-US" sz="3600" dirty="0" err="1">
                <a:latin typeface="Arial" pitchFamily="34" charset="0"/>
                <a:cs typeface="Arial" pitchFamily="34" charset="0"/>
              </a:rPr>
              <a:t>spectroscopist</a:t>
            </a:r>
            <a:r>
              <a:rPr lang="en-US" sz="3600" dirty="0">
                <a:latin typeface="Arial" pitchFamily="34" charset="0"/>
                <a:cs typeface="Arial" pitchFamily="34" charset="0"/>
              </a:rPr>
              <a:t> be interested in chaos?</a:t>
            </a:r>
          </a:p>
          <a:p>
            <a:pPr algn="ctr"/>
            <a:endParaRPr lang="en-US" dirty="0">
              <a:latin typeface="Arial" pitchFamily="34" charset="0"/>
              <a:cs typeface="Arial" pitchFamily="34" charset="0"/>
            </a:endParaRPr>
          </a:p>
          <a:p>
            <a:pPr algn="ctr"/>
            <a:r>
              <a:rPr lang="en-US" dirty="0">
                <a:latin typeface="Arial" pitchFamily="34" charset="0"/>
                <a:cs typeface="Arial" pitchFamily="34" charset="0"/>
              </a:rPr>
              <a:t>Chaos Seminar – Madison WI</a:t>
            </a:r>
          </a:p>
          <a:p>
            <a:pPr algn="ctr"/>
            <a:r>
              <a:rPr lang="en-US" dirty="0" smtClean="0">
                <a:latin typeface="Arial" pitchFamily="34" charset="0"/>
                <a:cs typeface="Arial" pitchFamily="34" charset="0"/>
              </a:rPr>
              <a:t>April </a:t>
            </a:r>
            <a:r>
              <a:rPr lang="en-US" dirty="0">
                <a:latin typeface="Arial" pitchFamily="34" charset="0"/>
                <a:cs typeface="Arial" pitchFamily="34" charset="0"/>
              </a:rPr>
              <a:t>30</a:t>
            </a:r>
          </a:p>
        </p:txBody>
      </p:sp>
      <p:pic>
        <p:nvPicPr>
          <p:cNvPr id="33796" name="Picture 6"/>
          <p:cNvPicPr>
            <a:picLocks noChangeAspect="1" noChangeArrowheads="1"/>
          </p:cNvPicPr>
          <p:nvPr/>
        </p:nvPicPr>
        <p:blipFill>
          <a:blip r:embed="rId2" cstate="print"/>
          <a:srcRect/>
          <a:stretch>
            <a:fillRect/>
          </a:stretch>
        </p:blipFill>
        <p:spPr bwMode="auto">
          <a:xfrm>
            <a:off x="3276600" y="3124200"/>
            <a:ext cx="2514600" cy="2171700"/>
          </a:xfrm>
          <a:prstGeom prst="rect">
            <a:avLst/>
          </a:prstGeom>
          <a:noFill/>
          <a:ln w="9525">
            <a:solidFill>
              <a:srgbClr val="FF0000"/>
            </a:solid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cstate="print"/>
          <a:srcRect/>
          <a:stretch>
            <a:fillRect/>
          </a:stretch>
        </p:blipFill>
        <p:spPr bwMode="auto">
          <a:xfrm>
            <a:off x="695325" y="904875"/>
            <a:ext cx="7753350" cy="5114925"/>
          </a:xfrm>
          <a:prstGeom prst="rect">
            <a:avLst/>
          </a:prstGeom>
          <a:noFill/>
          <a:ln w="25400">
            <a:noFill/>
            <a:miter lim="800000"/>
            <a:headEnd/>
            <a:tailEnd/>
          </a:ln>
        </p:spPr>
      </p:pic>
      <p:sp>
        <p:nvSpPr>
          <p:cNvPr id="48131" name="TextBox 2"/>
          <p:cNvSpPr txBox="1">
            <a:spLocks noChangeArrowheads="1"/>
          </p:cNvSpPr>
          <p:nvPr/>
        </p:nvSpPr>
        <p:spPr bwMode="auto">
          <a:xfrm>
            <a:off x="3248025" y="6172200"/>
            <a:ext cx="2466975" cy="369888"/>
          </a:xfrm>
          <a:prstGeom prst="rect">
            <a:avLst/>
          </a:prstGeom>
          <a:solidFill>
            <a:schemeClr val="bg1"/>
          </a:solidFill>
          <a:ln w="9525">
            <a:noFill/>
            <a:miter lim="800000"/>
            <a:headEnd/>
            <a:tailEnd/>
          </a:ln>
        </p:spPr>
        <p:txBody>
          <a:bodyPr wrap="none">
            <a:spAutoFit/>
          </a:bodyPr>
          <a:lstStyle/>
          <a:p>
            <a:r>
              <a:rPr lang="en-US" sz="1800" b="1">
                <a:solidFill>
                  <a:srgbClr val="000000"/>
                </a:solidFill>
                <a:latin typeface="Arial" pitchFamily="34" charset="0"/>
              </a:rPr>
              <a:t>From Gerhard Muller</a:t>
            </a:r>
          </a:p>
        </p:txBody>
      </p:sp>
      <p:sp>
        <p:nvSpPr>
          <p:cNvPr id="48132" name="TextBox 3"/>
          <p:cNvSpPr txBox="1">
            <a:spLocks noChangeArrowheads="1"/>
          </p:cNvSpPr>
          <p:nvPr/>
        </p:nvSpPr>
        <p:spPr bwMode="auto">
          <a:xfrm>
            <a:off x="2511425" y="304800"/>
            <a:ext cx="4270375" cy="461963"/>
          </a:xfrm>
          <a:prstGeom prst="rect">
            <a:avLst/>
          </a:prstGeom>
          <a:solidFill>
            <a:schemeClr val="bg1"/>
          </a:solidFill>
          <a:ln w="9525">
            <a:noFill/>
            <a:miter lim="800000"/>
            <a:headEnd/>
            <a:tailEnd/>
          </a:ln>
        </p:spPr>
        <p:txBody>
          <a:bodyPr wrap="none">
            <a:spAutoFit/>
          </a:bodyPr>
          <a:lstStyle/>
          <a:p>
            <a:r>
              <a:rPr lang="en-US" b="1">
                <a:solidFill>
                  <a:srgbClr val="000000"/>
                </a:solidFill>
                <a:latin typeface="Arial" pitchFamily="34" charset="0"/>
              </a:rPr>
              <a:t>Poincare Surface of Section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p:cNvPicPr>
            <a:picLocks noChangeAspect="1" noChangeArrowheads="1"/>
          </p:cNvPicPr>
          <p:nvPr/>
        </p:nvPicPr>
        <p:blipFill>
          <a:blip r:embed="rId2" cstate="print"/>
          <a:srcRect/>
          <a:stretch>
            <a:fillRect/>
          </a:stretch>
        </p:blipFill>
        <p:spPr bwMode="auto">
          <a:xfrm>
            <a:off x="2819400" y="3259836"/>
            <a:ext cx="3619500" cy="3445764"/>
          </a:xfrm>
          <a:prstGeom prst="rect">
            <a:avLst/>
          </a:prstGeom>
          <a:noFill/>
          <a:ln w="9525">
            <a:solidFill>
              <a:srgbClr val="FF0000"/>
            </a:solidFill>
            <a:miter lim="800000"/>
            <a:headEnd/>
            <a:tailEnd/>
          </a:ln>
          <a:effectLst>
            <a:outerShdw blurRad="50800" dist="50800" dir="5400000" algn="ctr" rotWithShape="0">
              <a:schemeClr val="tx1"/>
            </a:outerShdw>
          </a:effectLst>
        </p:spPr>
      </p:pic>
      <p:sp>
        <p:nvSpPr>
          <p:cNvPr id="108547" name="Rectangle 3"/>
          <p:cNvSpPr>
            <a:spLocks noChangeArrowheads="1"/>
          </p:cNvSpPr>
          <p:nvPr/>
        </p:nvSpPr>
        <p:spPr bwMode="auto">
          <a:xfrm>
            <a:off x="0" y="260389"/>
            <a:ext cx="9144000" cy="270843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cs typeface="Arial" pitchFamily="34" charset="0"/>
              </a:rPr>
              <a:t>Theory of the Mercury's spin-orbit motion and analysis of its main librations,  N. </a:t>
            </a:r>
            <a:r>
              <a:rPr kumimoji="0" lang="en-US" b="1" i="0" u="none" strike="noStrike" cap="none" normalizeH="0" baseline="0" dirty="0" err="1" smtClean="0">
                <a:ln>
                  <a:noFill/>
                </a:ln>
                <a:solidFill>
                  <a:schemeClr val="tx1"/>
                </a:solidFill>
                <a:effectLst/>
                <a:latin typeface="Arial" pitchFamily="34" charset="0"/>
                <a:cs typeface="Arial" pitchFamily="34" charset="0"/>
              </a:rPr>
              <a:t>Rambaux</a:t>
            </a:r>
            <a:r>
              <a:rPr kumimoji="0" lang="en-US" b="1" i="0" u="none" strike="noStrike" cap="none" normalizeH="0" baseline="0" dirty="0" smtClean="0">
                <a:ln>
                  <a:noFill/>
                </a:ln>
                <a:solidFill>
                  <a:schemeClr val="tx1"/>
                </a:solidFill>
                <a:effectLst/>
                <a:latin typeface="Arial" pitchFamily="34" charset="0"/>
                <a:cs typeface="Arial" pitchFamily="34" charset="0"/>
              </a:rPr>
              <a:t> - E. Bois </a:t>
            </a:r>
          </a:p>
          <a:p>
            <a:pPr marL="0" marR="0" lvl="0" indent="0" algn="l" defTabSz="914400" rtl="0" eaLnBrk="0" fontAlgn="base" latinLnBrk="0" hangingPunct="0">
              <a:lnSpc>
                <a:spcPct val="100000"/>
              </a:lnSpc>
              <a:spcBef>
                <a:spcPct val="0"/>
              </a:spcBef>
              <a:spcAft>
                <a:spcPct val="0"/>
              </a:spcAft>
              <a:buClrTx/>
              <a:buSzTx/>
              <a:buFontTx/>
              <a:buNone/>
              <a:tabLst/>
            </a:pPr>
            <a:r>
              <a:rPr lang="en-US" b="1" dirty="0" smtClean="0">
                <a:latin typeface="Arial" pitchFamily="34" charset="0"/>
                <a:cs typeface="Arial" pitchFamily="34" charset="0"/>
              </a:rPr>
              <a:t>Astronomy and Astrophysics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Abstract</a:t>
            </a:r>
            <a:r>
              <a:rPr kumimoji="0" lang="en-US" sz="1800" b="0" i="0" u="none" strike="noStrike" cap="none" normalizeH="0" baseline="0" dirty="0" smtClean="0">
                <a:ln>
                  <a:noFill/>
                </a:ln>
                <a:solidFill>
                  <a:schemeClr val="tx1"/>
                </a:solidFill>
                <a:effectLst/>
                <a:latin typeface="Arial" pitchFamily="34" charset="0"/>
                <a:cs typeface="Arial" pitchFamily="34" charset="0"/>
              </a:rPr>
              <a:t> </a:t>
            </a:r>
            <a:br>
              <a:rPr kumimoji="0" lang="en-US" sz="1800" b="0" i="0" u="none" strike="noStrike" cap="none" normalizeH="0" baseline="0" dirty="0" smtClean="0">
                <a:ln>
                  <a:noFill/>
                </a:ln>
                <a:solidFill>
                  <a:schemeClr val="tx1"/>
                </a:solidFill>
                <a:effectLst/>
                <a:latin typeface="Arial" pitchFamily="34" charset="0"/>
                <a:cs typeface="Arial" pitchFamily="34" charset="0"/>
              </a:rPr>
            </a:br>
            <a:r>
              <a:rPr kumimoji="0" lang="en-US" sz="2000" b="0" i="0" u="none" strike="noStrike" cap="none" normalizeH="0" baseline="0" dirty="0" smtClean="0">
                <a:ln>
                  <a:noFill/>
                </a:ln>
                <a:solidFill>
                  <a:schemeClr val="tx1"/>
                </a:solidFill>
                <a:effectLst/>
                <a:latin typeface="Arial" pitchFamily="34" charset="0"/>
                <a:cs typeface="Arial" pitchFamily="34" charset="0"/>
              </a:rPr>
              <a:t>The 3:2 spin-orbit resonance between the rotational and orbital motions of Mercury results from a functional dependence of the tidal friction adding to a non-zero eccentricity and a permanent asymmetry in the equatorial plane of the planet. The upcoming space missions,…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p:cNvPicPr>
            <a:picLocks noChangeAspect="1" noChangeArrowheads="1"/>
          </p:cNvPicPr>
          <p:nvPr/>
        </p:nvPicPr>
        <p:blipFill>
          <a:blip r:embed="rId2" cstate="print"/>
          <a:srcRect/>
          <a:stretch>
            <a:fillRect/>
          </a:stretch>
        </p:blipFill>
        <p:spPr bwMode="auto">
          <a:xfrm>
            <a:off x="1762125" y="738188"/>
            <a:ext cx="5619750" cy="5381625"/>
          </a:xfrm>
          <a:prstGeom prst="rect">
            <a:avLst/>
          </a:prstGeom>
          <a:noFill/>
          <a:ln w="9525">
            <a:noFill/>
            <a:miter lim="800000"/>
            <a:headEnd/>
            <a:tailEnd/>
          </a:ln>
        </p:spPr>
      </p:pic>
      <p:sp>
        <p:nvSpPr>
          <p:cNvPr id="3" name="TextBox 2"/>
          <p:cNvSpPr txBox="1"/>
          <p:nvPr/>
        </p:nvSpPr>
        <p:spPr>
          <a:xfrm>
            <a:off x="4038600" y="1295400"/>
            <a:ext cx="2314288" cy="1200329"/>
          </a:xfrm>
          <a:prstGeom prst="rect">
            <a:avLst/>
          </a:prstGeom>
          <a:noFill/>
        </p:spPr>
        <p:txBody>
          <a:bodyPr wrap="none" rtlCol="0">
            <a:spAutoFit/>
          </a:bodyPr>
          <a:lstStyle/>
          <a:p>
            <a:pPr algn="ctr"/>
            <a:r>
              <a:rPr lang="en-US" dirty="0" smtClean="0"/>
              <a:t>Jaffe and </a:t>
            </a:r>
            <a:r>
              <a:rPr lang="en-US" dirty="0" err="1" smtClean="0"/>
              <a:t>Brumer</a:t>
            </a:r>
            <a:endParaRPr lang="en-US" dirty="0" smtClean="0"/>
          </a:p>
          <a:p>
            <a:pPr algn="ctr"/>
            <a:r>
              <a:rPr lang="es-ES" dirty="0" smtClean="0"/>
              <a:t>and </a:t>
            </a:r>
          </a:p>
          <a:p>
            <a:pPr algn="ctr"/>
            <a:r>
              <a:rPr lang="es-ES" dirty="0" err="1" smtClean="0"/>
              <a:t>Chirikov</a:t>
            </a:r>
            <a:r>
              <a:rPr lang="es-ES" dirty="0" smtClean="0"/>
              <a:t> </a:t>
            </a:r>
            <a:r>
              <a:rPr lang="es-ES" dirty="0" err="1" smtClean="0"/>
              <a:t>Theory</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p:cNvPicPr>
            <a:picLocks noChangeAspect="1" noChangeArrowheads="1"/>
          </p:cNvPicPr>
          <p:nvPr/>
        </p:nvPicPr>
        <p:blipFill>
          <a:blip r:embed="rId2" cstate="print"/>
          <a:srcRect/>
          <a:stretch>
            <a:fillRect/>
          </a:stretch>
        </p:blipFill>
        <p:spPr bwMode="auto">
          <a:xfrm>
            <a:off x="1481139" y="76200"/>
            <a:ext cx="5757861" cy="6709033"/>
          </a:xfrm>
          <a:prstGeom prst="rect">
            <a:avLst/>
          </a:prstGeom>
          <a:noFill/>
          <a:ln w="9525">
            <a:noFill/>
            <a:miter lim="800000"/>
            <a:headEnd/>
            <a:tailEnd/>
          </a:ln>
        </p:spPr>
      </p:pic>
      <p:sp>
        <p:nvSpPr>
          <p:cNvPr id="4" name="Rectangle 3"/>
          <p:cNvSpPr/>
          <p:nvPr/>
        </p:nvSpPr>
        <p:spPr bwMode="auto">
          <a:xfrm>
            <a:off x="5257800" y="2438400"/>
            <a:ext cx="1828800" cy="2286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9" name="Picture 3"/>
          <p:cNvPicPr>
            <a:picLocks noChangeAspect="1" noChangeArrowheads="1"/>
          </p:cNvPicPr>
          <p:nvPr/>
        </p:nvPicPr>
        <p:blipFill>
          <a:blip r:embed="rId2" cstate="print"/>
          <a:srcRect/>
          <a:stretch>
            <a:fillRect/>
          </a:stretch>
        </p:blipFill>
        <p:spPr bwMode="auto">
          <a:xfrm>
            <a:off x="762000" y="138631"/>
            <a:ext cx="7162800" cy="65156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838200" y="2528926"/>
            <a:ext cx="3124200" cy="2974238"/>
          </a:xfrm>
          <a:prstGeom prst="rect">
            <a:avLst/>
          </a:prstGeom>
          <a:noFill/>
          <a:ln w="9525">
            <a:noFill/>
            <a:miter lim="800000"/>
            <a:headEnd/>
            <a:tailEnd/>
          </a:ln>
        </p:spPr>
      </p:pic>
      <p:pic>
        <p:nvPicPr>
          <p:cNvPr id="123910" name="Picture 6"/>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4267200" y="2514600"/>
            <a:ext cx="3276600" cy="2959927"/>
          </a:xfrm>
          <a:prstGeom prst="rect">
            <a:avLst/>
          </a:prstGeom>
          <a:solidFill>
            <a:schemeClr val="bg1"/>
          </a:solidFill>
          <a:ln w="9525">
            <a:noFill/>
            <a:miter lim="800000"/>
            <a:headEnd/>
            <a:tailEnd/>
          </a:ln>
        </p:spPr>
      </p:pic>
      <p:sp>
        <p:nvSpPr>
          <p:cNvPr id="7" name="TextBox 6"/>
          <p:cNvSpPr txBox="1"/>
          <p:nvPr/>
        </p:nvSpPr>
        <p:spPr>
          <a:xfrm>
            <a:off x="914400" y="914400"/>
            <a:ext cx="6716711" cy="584775"/>
          </a:xfrm>
          <a:prstGeom prst="rect">
            <a:avLst/>
          </a:prstGeom>
          <a:noFill/>
        </p:spPr>
        <p:txBody>
          <a:bodyPr wrap="none" rtlCol="0">
            <a:spAutoFit/>
          </a:bodyPr>
          <a:lstStyle/>
          <a:p>
            <a:r>
              <a:rPr lang="es-ES" sz="3200" dirty="0" err="1" smtClean="0"/>
              <a:t>Periodic</a:t>
            </a:r>
            <a:r>
              <a:rPr lang="es-ES" sz="3200" dirty="0" smtClean="0"/>
              <a:t> </a:t>
            </a:r>
            <a:r>
              <a:rPr lang="es-ES" sz="3200" dirty="0" err="1" smtClean="0"/>
              <a:t>Orbits</a:t>
            </a:r>
            <a:r>
              <a:rPr lang="es-ES" sz="3200" dirty="0" smtClean="0"/>
              <a:t> </a:t>
            </a:r>
            <a:r>
              <a:rPr lang="es-ES" sz="3200" dirty="0" err="1" smtClean="0"/>
              <a:t>Appear</a:t>
            </a:r>
            <a:r>
              <a:rPr lang="es-ES" sz="3200" dirty="0" smtClean="0"/>
              <a:t> in </a:t>
            </a:r>
            <a:r>
              <a:rPr lang="es-ES" sz="3200" dirty="0" err="1" smtClean="0"/>
              <a:t>Both</a:t>
            </a:r>
            <a:r>
              <a:rPr lang="es-ES" sz="3200" dirty="0" smtClean="0"/>
              <a:t> </a:t>
            </a:r>
            <a:r>
              <a:rPr lang="es-ES" sz="3200" dirty="0" err="1" smtClean="0"/>
              <a:t>Pictures</a:t>
            </a:r>
            <a:endParaRPr lang="en-US" sz="3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p:cNvPicPr>
            <a:picLocks noChangeAspect="1" noChangeArrowheads="1"/>
          </p:cNvPicPr>
          <p:nvPr/>
        </p:nvPicPr>
        <p:blipFill>
          <a:blip r:embed="rId2" cstate="print"/>
          <a:srcRect/>
          <a:stretch>
            <a:fillRect/>
          </a:stretch>
        </p:blipFill>
        <p:spPr bwMode="auto">
          <a:xfrm>
            <a:off x="2438400" y="152400"/>
            <a:ext cx="4140000" cy="3505200"/>
          </a:xfrm>
          <a:prstGeom prst="rect">
            <a:avLst/>
          </a:prstGeom>
          <a:noFill/>
          <a:ln w="9525">
            <a:noFill/>
            <a:miter lim="800000"/>
            <a:headEnd/>
            <a:tailEnd/>
          </a:ln>
        </p:spPr>
      </p:pic>
      <p:sp>
        <p:nvSpPr>
          <p:cNvPr id="3" name="Rectangle 2"/>
          <p:cNvSpPr/>
          <p:nvPr/>
        </p:nvSpPr>
        <p:spPr>
          <a:xfrm>
            <a:off x="381000" y="3657600"/>
            <a:ext cx="8458200" cy="2677656"/>
          </a:xfrm>
          <a:prstGeom prst="rect">
            <a:avLst/>
          </a:prstGeom>
        </p:spPr>
        <p:txBody>
          <a:bodyPr wrap="square">
            <a:spAutoFit/>
          </a:bodyPr>
          <a:lstStyle/>
          <a:p>
            <a:r>
              <a:rPr lang="en-US" dirty="0" smtClean="0">
                <a:solidFill>
                  <a:schemeClr val="bg1"/>
                </a:solidFill>
                <a:latin typeface="Arial" pitchFamily="34" charset="0"/>
                <a:cs typeface="Arial" pitchFamily="34" charset="0"/>
              </a:rPr>
              <a:t>It was originally recognized by </a:t>
            </a:r>
            <a:r>
              <a:rPr lang="en-US" dirty="0" err="1" smtClean="0">
                <a:solidFill>
                  <a:schemeClr val="bg1"/>
                </a:solidFill>
                <a:latin typeface="Arial" pitchFamily="34" charset="0"/>
                <a:cs typeface="Arial" pitchFamily="34" charset="0"/>
              </a:rPr>
              <a:t>Poincaré</a:t>
            </a:r>
            <a:r>
              <a:rPr lang="en-US" dirty="0" smtClean="0">
                <a:solidFill>
                  <a:schemeClr val="bg1"/>
                </a:solidFill>
                <a:latin typeface="Arial" pitchFamily="34" charset="0"/>
                <a:cs typeface="Arial" pitchFamily="34" charset="0"/>
              </a:rPr>
              <a:t> and decades later by many founders of modern dynamical system theory that periodic orbits play an important role in understanding the rich structures in a </a:t>
            </a:r>
            <a:r>
              <a:rPr lang="en-US" dirty="0" smtClean="0">
                <a:solidFill>
                  <a:schemeClr val="bg1"/>
                </a:solidFill>
                <a:latin typeface="Arial" pitchFamily="34" charset="0"/>
                <a:cs typeface="Arial" pitchFamily="34" charset="0"/>
                <a:hlinkClick r:id="rId3" tooltip="Dynamical system"/>
              </a:rPr>
              <a:t>dynamical system</a:t>
            </a:r>
            <a:r>
              <a:rPr lang="en-US" dirty="0" smtClean="0">
                <a:solidFill>
                  <a:schemeClr val="bg1"/>
                </a:solidFill>
                <a:latin typeface="Arial" pitchFamily="34" charset="0"/>
                <a:cs typeface="Arial" pitchFamily="34" charset="0"/>
              </a:rPr>
              <a:t>. Its basic properties has been briefly discussed above and for a </a:t>
            </a:r>
            <a:r>
              <a:rPr lang="en-US" dirty="0" smtClean="0">
                <a:solidFill>
                  <a:schemeClr val="bg1"/>
                </a:solidFill>
                <a:latin typeface="Arial" pitchFamily="34" charset="0"/>
                <a:cs typeface="Arial" pitchFamily="34" charset="0"/>
                <a:hlinkClick r:id="rId4" tooltip="Chaos"/>
              </a:rPr>
              <a:t>chaotic</a:t>
            </a:r>
            <a:r>
              <a:rPr lang="en-US" dirty="0" smtClean="0">
                <a:solidFill>
                  <a:schemeClr val="bg1"/>
                </a:solidFill>
                <a:latin typeface="Arial" pitchFamily="34" charset="0"/>
                <a:cs typeface="Arial" pitchFamily="34" charset="0"/>
              </a:rPr>
              <a:t> system, the set of unstable periodic orbits can also be thought of as the </a:t>
            </a:r>
            <a:r>
              <a:rPr lang="en-US" i="1" dirty="0" smtClean="0">
                <a:solidFill>
                  <a:schemeClr val="bg1"/>
                </a:solidFill>
                <a:latin typeface="Arial" pitchFamily="34" charset="0"/>
                <a:cs typeface="Arial" pitchFamily="34" charset="0"/>
              </a:rPr>
              <a:t>skeleton</a:t>
            </a:r>
            <a:r>
              <a:rPr lang="en-US" dirty="0" smtClean="0">
                <a:solidFill>
                  <a:schemeClr val="bg1"/>
                </a:solidFill>
                <a:latin typeface="Arial" pitchFamily="34" charset="0"/>
                <a:cs typeface="Arial" pitchFamily="34" charset="0"/>
              </a:rPr>
              <a:t> for the dynamics. </a:t>
            </a:r>
            <a:endParaRPr lang="en-US" dirty="0">
              <a:solidFill>
                <a:schemeClr val="bg1"/>
              </a:solidFill>
              <a:latin typeface="Arial" pitchFamily="34" charset="0"/>
              <a:cs typeface="Arial" pitchFamily="34" charset="0"/>
            </a:endParaRPr>
          </a:p>
        </p:txBody>
      </p:sp>
      <p:sp>
        <p:nvSpPr>
          <p:cNvPr id="92163" name="Rectangle 3"/>
          <p:cNvSpPr>
            <a:spLocks noChangeArrowheads="1"/>
          </p:cNvSpPr>
          <p:nvPr/>
        </p:nvSpPr>
        <p:spPr bwMode="auto">
          <a:xfrm>
            <a:off x="1066800" y="6290846"/>
            <a:ext cx="69342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600" b="1" dirty="0" smtClean="0">
                <a:solidFill>
                  <a:schemeClr val="bg1"/>
                </a:solidFill>
              </a:rPr>
              <a:t>Unstable periodic orbits, </a:t>
            </a:r>
            <a:r>
              <a:rPr lang="en-US" sz="1600" dirty="0" smtClean="0">
                <a:solidFill>
                  <a:schemeClr val="bg1"/>
                </a:solidFill>
              </a:rPr>
              <a:t>Paul So (2007), </a:t>
            </a:r>
            <a:r>
              <a:rPr lang="en-US" sz="1600" dirty="0" err="1" smtClean="0">
                <a:solidFill>
                  <a:schemeClr val="bg1"/>
                </a:solidFill>
              </a:rPr>
              <a:t>Scholarpedia</a:t>
            </a:r>
            <a:r>
              <a:rPr lang="en-US" sz="1600" dirty="0" smtClean="0">
                <a:solidFill>
                  <a:schemeClr val="bg1"/>
                </a:solidFill>
              </a:rPr>
              <a:t>, 2(2):1353.</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362200"/>
            <a:ext cx="8610600" cy="3785652"/>
          </a:xfrm>
          <a:prstGeom prst="rect">
            <a:avLst/>
          </a:prstGeom>
        </p:spPr>
        <p:txBody>
          <a:bodyPr wrap="square">
            <a:spAutoFit/>
          </a:bodyPr>
          <a:lstStyle/>
          <a:p>
            <a:r>
              <a:rPr lang="en-US" dirty="0" smtClean="0"/>
              <a:t>Polyatomic molecules are like balls-and springs, yet </a:t>
            </a:r>
            <a:r>
              <a:rPr lang="en-US" dirty="0" err="1" smtClean="0"/>
              <a:t>eigenstates</a:t>
            </a:r>
            <a:r>
              <a:rPr lang="en-US" dirty="0" smtClean="0"/>
              <a:t> are stationary. Where has the intricate and beautiful dance of atoms gone and how do we recover movies of </a:t>
            </a:r>
            <a:r>
              <a:rPr lang="en-US" dirty="0" err="1" smtClean="0"/>
              <a:t>intramolecular</a:t>
            </a:r>
            <a:r>
              <a:rPr lang="en-US" dirty="0" smtClean="0"/>
              <a:t> dynamics from complicated line-spectra that are recorded in the frequency-domain? Is </a:t>
            </a:r>
            <a:r>
              <a:rPr lang="en-US" dirty="0" err="1" smtClean="0"/>
              <a:t>Intramolecular</a:t>
            </a:r>
            <a:r>
              <a:rPr lang="en-US" dirty="0" smtClean="0"/>
              <a:t> </a:t>
            </a:r>
            <a:r>
              <a:rPr lang="en-US" dirty="0" err="1" smtClean="0"/>
              <a:t>Vibrational</a:t>
            </a:r>
            <a:r>
              <a:rPr lang="en-US" dirty="0" smtClean="0"/>
              <a:t> Redistribution (IVR) a code for "I really don't know what is going on" or is it an explainable, cause-and-effect mechanistic process: where does the initially localized energy flow, how fast, and why? A complete description is like a telephone directory, true but unmemorable. Mechanism is insight, even if it is neither as true nor complete as a telephone directory.</a:t>
            </a:r>
            <a:endParaRPr lang="en-US" dirty="0"/>
          </a:p>
        </p:txBody>
      </p:sp>
      <p:pic>
        <p:nvPicPr>
          <p:cNvPr id="125954" name="Picture 2"/>
          <p:cNvPicPr>
            <a:picLocks noChangeAspect="1" noChangeArrowheads="1"/>
          </p:cNvPicPr>
          <p:nvPr/>
        </p:nvPicPr>
        <p:blipFill>
          <a:blip r:embed="rId2" cstate="print"/>
          <a:srcRect/>
          <a:stretch>
            <a:fillRect/>
          </a:stretch>
        </p:blipFill>
        <p:spPr bwMode="auto">
          <a:xfrm>
            <a:off x="3276600" y="228600"/>
            <a:ext cx="1428750"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3"/>
          <p:cNvPicPr>
            <a:picLocks noGrp="1" noChangeAspect="1" noChangeArrowheads="1"/>
          </p:cNvPicPr>
          <p:nvPr>
            <p:ph type="ctrTitle"/>
          </p:nvPr>
        </p:nvPicPr>
        <p:blipFill>
          <a:blip r:embed="rId2" cstate="print"/>
          <a:srcRect/>
          <a:stretch>
            <a:fillRect/>
          </a:stretch>
        </p:blipFill>
        <p:spPr>
          <a:xfrm>
            <a:off x="1676400" y="1600200"/>
            <a:ext cx="5029200" cy="674688"/>
          </a:xfrm>
          <a:noFill/>
        </p:spPr>
      </p:pic>
      <p:sp>
        <p:nvSpPr>
          <p:cNvPr id="49155" name="Text Box 4"/>
          <p:cNvSpPr txBox="1">
            <a:spLocks noChangeArrowheads="1"/>
          </p:cNvSpPr>
          <p:nvPr/>
        </p:nvSpPr>
        <p:spPr bwMode="auto">
          <a:xfrm>
            <a:off x="2819400" y="914400"/>
            <a:ext cx="2736647" cy="461665"/>
          </a:xfrm>
          <a:prstGeom prst="rect">
            <a:avLst/>
          </a:prstGeom>
          <a:solidFill>
            <a:schemeClr val="bg1"/>
          </a:solidFill>
          <a:ln w="9525">
            <a:noFill/>
            <a:miter lim="800000"/>
            <a:headEnd/>
            <a:tailEnd/>
          </a:ln>
        </p:spPr>
        <p:txBody>
          <a:bodyPr wrap="none">
            <a:spAutoFit/>
          </a:bodyPr>
          <a:lstStyle/>
          <a:p>
            <a:r>
              <a:rPr lang="en-US" dirty="0" smtClean="0">
                <a:solidFill>
                  <a:srgbClr val="000000"/>
                </a:solidFill>
                <a:latin typeface="Arial" pitchFamily="34" charset="0"/>
              </a:rPr>
              <a:t>The </a:t>
            </a:r>
            <a:r>
              <a:rPr lang="en-US" dirty="0">
                <a:solidFill>
                  <a:srgbClr val="000000"/>
                </a:solidFill>
                <a:latin typeface="Arial" pitchFamily="34" charset="0"/>
              </a:rPr>
              <a:t>Hamiltonian is</a:t>
            </a:r>
          </a:p>
        </p:txBody>
      </p:sp>
      <p:sp>
        <p:nvSpPr>
          <p:cNvPr id="49156" name="Text Box 5"/>
          <p:cNvSpPr txBox="1">
            <a:spLocks noChangeArrowheads="1"/>
          </p:cNvSpPr>
          <p:nvPr/>
        </p:nvSpPr>
        <p:spPr bwMode="auto">
          <a:xfrm>
            <a:off x="533400" y="2819400"/>
            <a:ext cx="7924800" cy="2470150"/>
          </a:xfrm>
          <a:prstGeom prst="rect">
            <a:avLst/>
          </a:prstGeom>
          <a:noFill/>
          <a:ln w="25400">
            <a:noFill/>
            <a:miter lim="800000"/>
            <a:headEnd/>
            <a:tailEnd/>
          </a:ln>
        </p:spPr>
        <p:txBody>
          <a:bodyPr>
            <a:spAutoFit/>
          </a:bodyPr>
          <a:lstStyle/>
          <a:p>
            <a:r>
              <a:rPr lang="en-US">
                <a:solidFill>
                  <a:srgbClr val="FFFFFF"/>
                </a:solidFill>
                <a:latin typeface="Arial" pitchFamily="34" charset="0"/>
              </a:rPr>
              <a:t>The Hamiltonian was chosen for the following reasons:</a:t>
            </a:r>
          </a:p>
          <a:p>
            <a:endParaRPr lang="en-US">
              <a:solidFill>
                <a:srgbClr val="FFFFFF"/>
              </a:solidFill>
              <a:latin typeface="Arial" pitchFamily="34" charset="0"/>
            </a:endParaRPr>
          </a:p>
          <a:p>
            <a:pPr>
              <a:buFontTx/>
              <a:buChar char="•"/>
            </a:pPr>
            <a:r>
              <a:rPr lang="en-US" sz="1800">
                <a:solidFill>
                  <a:srgbClr val="FFFFFF"/>
                </a:solidFill>
                <a:latin typeface="Arial" pitchFamily="34" charset="0"/>
              </a:rPr>
              <a:t>The potential is homogeneous</a:t>
            </a:r>
          </a:p>
          <a:p>
            <a:pPr>
              <a:buFontTx/>
              <a:buChar char="•"/>
            </a:pPr>
            <a:r>
              <a:rPr lang="en-US" sz="1800">
                <a:solidFill>
                  <a:srgbClr val="FFFFFF"/>
                </a:solidFill>
                <a:latin typeface="Arial" pitchFamily="34" charset="0"/>
              </a:rPr>
              <a:t>The dynamics is chaotic</a:t>
            </a:r>
          </a:p>
          <a:p>
            <a:pPr>
              <a:buFontTx/>
              <a:buChar char="•"/>
            </a:pPr>
            <a:r>
              <a:rPr lang="en-US" sz="1800">
                <a:solidFill>
                  <a:srgbClr val="FFFFFF"/>
                </a:solidFill>
                <a:latin typeface="Arial" pitchFamily="34" charset="0"/>
              </a:rPr>
              <a:t>No harmonic terms</a:t>
            </a:r>
          </a:p>
          <a:p>
            <a:pPr>
              <a:buFontTx/>
              <a:buChar char="•"/>
            </a:pPr>
            <a:r>
              <a:rPr lang="en-US" sz="1800">
                <a:solidFill>
                  <a:srgbClr val="FFFFFF"/>
                </a:solidFill>
                <a:latin typeface="Arial" pitchFamily="34" charset="0"/>
              </a:rPr>
              <a:t>System is free from the problems induced by (marginally stable) orbits, such as the bouncing ball or whispering gallery of Bunimovitch stadium billiard.</a:t>
            </a:r>
          </a:p>
        </p:txBody>
      </p:sp>
      <p:sp>
        <p:nvSpPr>
          <p:cNvPr id="49157" name="Rectangle 6"/>
          <p:cNvSpPr>
            <a:spLocks noChangeArrowheads="1"/>
          </p:cNvSpPr>
          <p:nvPr/>
        </p:nvSpPr>
        <p:spPr bwMode="auto">
          <a:xfrm>
            <a:off x="533400" y="6019800"/>
            <a:ext cx="7848600" cy="396875"/>
          </a:xfrm>
          <a:prstGeom prst="rect">
            <a:avLst/>
          </a:prstGeom>
          <a:noFill/>
          <a:ln w="25400">
            <a:noFill/>
            <a:miter lim="800000"/>
            <a:headEnd/>
            <a:tailEnd/>
          </a:ln>
        </p:spPr>
        <p:txBody>
          <a:bodyPr>
            <a:spAutoFit/>
          </a:bodyPr>
          <a:lstStyle/>
          <a:p>
            <a:r>
              <a:rPr lang="en-US" sz="2000">
                <a:solidFill>
                  <a:srgbClr val="FFFFFF"/>
                </a:solidFill>
                <a:latin typeface="Arial" pitchFamily="34" charset="0"/>
              </a:rPr>
              <a:t>Wisniacki,  Vergini, Benito, and Borondo, PRL 94, 054101 (2005).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7"/>
          <p:cNvSpPr txBox="1">
            <a:spLocks noChangeArrowheads="1"/>
          </p:cNvSpPr>
          <p:nvPr/>
        </p:nvSpPr>
        <p:spPr bwMode="auto">
          <a:xfrm>
            <a:off x="304800" y="381000"/>
            <a:ext cx="8474075" cy="1371600"/>
          </a:xfrm>
          <a:prstGeom prst="rect">
            <a:avLst/>
          </a:prstGeom>
          <a:noFill/>
          <a:ln w="25400">
            <a:noFill/>
            <a:miter lim="800000"/>
            <a:headEnd/>
            <a:tailEnd/>
          </a:ln>
        </p:spPr>
        <p:txBody>
          <a:bodyPr>
            <a:spAutoFit/>
          </a:bodyPr>
          <a:lstStyle/>
          <a:p>
            <a:pPr algn="ctr"/>
            <a:r>
              <a:rPr lang="en-US" sz="3200" b="1">
                <a:solidFill>
                  <a:srgbClr val="FFFFFF"/>
                </a:solidFill>
                <a:latin typeface="Arial" pitchFamily="34" charset="0"/>
              </a:rPr>
              <a:t>Phase space analysis of chaotic spectra in a conservative Hamiltonian system</a:t>
            </a:r>
          </a:p>
          <a:p>
            <a:pPr algn="ctr"/>
            <a:r>
              <a:rPr lang="en-US" sz="2000" b="1">
                <a:solidFill>
                  <a:srgbClr val="FFFFFF"/>
                </a:solidFill>
                <a:latin typeface="Arial" pitchFamily="34" charset="0"/>
              </a:rPr>
              <a:t>B. Eckhardt, J. M. Gomez, and E. Pollak (CPL 1990)</a:t>
            </a:r>
          </a:p>
        </p:txBody>
      </p:sp>
      <p:pic>
        <p:nvPicPr>
          <p:cNvPr id="50179" name="Picture 8"/>
          <p:cNvPicPr>
            <a:picLocks noChangeAspect="1" noChangeArrowheads="1"/>
          </p:cNvPicPr>
          <p:nvPr/>
        </p:nvPicPr>
        <p:blipFill>
          <a:blip r:embed="rId2" cstate="print"/>
          <a:srcRect/>
          <a:stretch>
            <a:fillRect/>
          </a:stretch>
        </p:blipFill>
        <p:spPr bwMode="auto">
          <a:xfrm>
            <a:off x="1828800" y="1828800"/>
            <a:ext cx="5638800" cy="4719638"/>
          </a:xfrm>
          <a:prstGeom prst="rect">
            <a:avLst/>
          </a:prstGeom>
          <a:noFill/>
          <a:ln w="25400">
            <a:noFill/>
            <a:miter lim="800000"/>
            <a:headEnd/>
            <a:tailEnd/>
          </a:ln>
        </p:spPr>
      </p:pic>
      <p:sp>
        <p:nvSpPr>
          <p:cNvPr id="10249" name="Oval 9"/>
          <p:cNvSpPr>
            <a:spLocks noChangeArrowheads="1"/>
          </p:cNvSpPr>
          <p:nvPr/>
        </p:nvSpPr>
        <p:spPr bwMode="auto">
          <a:xfrm>
            <a:off x="3124200" y="2133600"/>
            <a:ext cx="228600" cy="228600"/>
          </a:xfrm>
          <a:prstGeom prst="ellipse">
            <a:avLst/>
          </a:prstGeom>
          <a:noFill/>
          <a:ln w="38100">
            <a:solidFill>
              <a:srgbClr val="FF0000"/>
            </a:solidFill>
            <a:round/>
            <a:headEnd/>
            <a:tailEnd/>
          </a:ln>
        </p:spPr>
        <p:txBody>
          <a:bodyPr wrap="none" anchor="ctr"/>
          <a:lstStyle/>
          <a:p>
            <a:endParaRPr lang="en-US" sz="1800" b="1">
              <a:solidFill>
                <a:srgbClr val="000000"/>
              </a:solidFill>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5" name="Picture 3"/>
          <p:cNvPicPr>
            <a:picLocks noChangeAspect="1" noChangeArrowheads="1"/>
          </p:cNvPicPr>
          <p:nvPr/>
        </p:nvPicPr>
        <p:blipFill>
          <a:blip r:embed="rId2" cstate="print"/>
          <a:srcRect/>
          <a:stretch>
            <a:fillRect/>
          </a:stretch>
        </p:blipFill>
        <p:spPr bwMode="auto">
          <a:xfrm>
            <a:off x="2286000" y="2362200"/>
            <a:ext cx="4399254" cy="3698964"/>
          </a:xfrm>
          <a:prstGeom prst="rect">
            <a:avLst/>
          </a:prstGeom>
          <a:noFill/>
          <a:ln w="9525">
            <a:noFill/>
            <a:miter lim="800000"/>
            <a:headEnd/>
            <a:tailEnd/>
          </a:ln>
        </p:spPr>
      </p:pic>
      <p:sp>
        <p:nvSpPr>
          <p:cNvPr id="5" name="TextBox 4"/>
          <p:cNvSpPr txBox="1"/>
          <p:nvPr/>
        </p:nvSpPr>
        <p:spPr>
          <a:xfrm>
            <a:off x="2514600" y="1182469"/>
            <a:ext cx="3185487" cy="646331"/>
          </a:xfrm>
          <a:prstGeom prst="rect">
            <a:avLst/>
          </a:prstGeom>
          <a:noFill/>
        </p:spPr>
        <p:txBody>
          <a:bodyPr wrap="none" rtlCol="0">
            <a:spAutoFit/>
          </a:bodyPr>
          <a:lstStyle/>
          <a:p>
            <a:r>
              <a:rPr lang="en-US" sz="3600" dirty="0" smtClean="0">
                <a:latin typeface="Arial" pitchFamily="34" charset="0"/>
                <a:cs typeface="Arial" pitchFamily="34" charset="0"/>
              </a:rPr>
              <a:t>The Pendulum</a:t>
            </a:r>
            <a:endParaRPr lang="en-US" sz="3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p:cNvPicPr>
            <a:picLocks noChangeAspect="1" noChangeArrowheads="1"/>
          </p:cNvPicPr>
          <p:nvPr/>
        </p:nvPicPr>
        <p:blipFill>
          <a:blip r:embed="rId2" cstate="print"/>
          <a:srcRect/>
          <a:stretch>
            <a:fillRect/>
          </a:stretch>
        </p:blipFill>
        <p:spPr bwMode="auto">
          <a:xfrm>
            <a:off x="4419600" y="533400"/>
            <a:ext cx="3857625" cy="3363913"/>
          </a:xfrm>
          <a:prstGeom prst="rect">
            <a:avLst/>
          </a:prstGeom>
          <a:noFill/>
          <a:ln w="25400">
            <a:noFill/>
            <a:miter lim="800000"/>
            <a:headEnd/>
            <a:tailEnd/>
          </a:ln>
        </p:spPr>
      </p:pic>
      <p:sp>
        <p:nvSpPr>
          <p:cNvPr id="54275" name="Text Box 5"/>
          <p:cNvSpPr txBox="1">
            <a:spLocks noChangeArrowheads="1"/>
          </p:cNvSpPr>
          <p:nvPr/>
        </p:nvSpPr>
        <p:spPr bwMode="auto">
          <a:xfrm>
            <a:off x="457200" y="1341438"/>
            <a:ext cx="3810000" cy="2062103"/>
          </a:xfrm>
          <a:prstGeom prst="rect">
            <a:avLst/>
          </a:prstGeom>
          <a:noFill/>
          <a:ln w="25400">
            <a:noFill/>
            <a:miter lim="800000"/>
            <a:headEnd/>
            <a:tailEnd/>
          </a:ln>
        </p:spPr>
        <p:txBody>
          <a:bodyPr>
            <a:spAutoFit/>
          </a:bodyPr>
          <a:lstStyle/>
          <a:p>
            <a:r>
              <a:rPr lang="en-US" sz="3200" dirty="0">
                <a:solidFill>
                  <a:srgbClr val="FFFFFF"/>
                </a:solidFill>
                <a:latin typeface="Arial" pitchFamily="34" charset="0"/>
              </a:rPr>
              <a:t>The starting point for the </a:t>
            </a:r>
            <a:r>
              <a:rPr lang="en-US" sz="3200" dirty="0" smtClean="0">
                <a:solidFill>
                  <a:srgbClr val="FFFFFF"/>
                </a:solidFill>
                <a:latin typeface="Arial" pitchFamily="34" charset="0"/>
              </a:rPr>
              <a:t>analysis is a </a:t>
            </a:r>
            <a:r>
              <a:rPr lang="en-US" sz="3200" dirty="0">
                <a:solidFill>
                  <a:srgbClr val="FFFFFF"/>
                </a:solidFill>
                <a:latin typeface="Arial" pitchFamily="34" charset="0"/>
              </a:rPr>
              <a:t>G</a:t>
            </a:r>
            <a:r>
              <a:rPr lang="en-US" sz="3200" dirty="0" smtClean="0">
                <a:solidFill>
                  <a:srgbClr val="FFFFFF"/>
                </a:solidFill>
                <a:latin typeface="Arial" pitchFamily="34" charset="0"/>
              </a:rPr>
              <a:t>aussian depicted by the red circle</a:t>
            </a:r>
            <a:endParaRPr lang="en-US" sz="3200" dirty="0">
              <a:solidFill>
                <a:srgbClr val="FFFFFF"/>
              </a:solidFill>
              <a:latin typeface="Arial" pitchFamily="34" charset="0"/>
            </a:endParaRPr>
          </a:p>
        </p:txBody>
      </p:sp>
      <p:sp>
        <p:nvSpPr>
          <p:cNvPr id="54276" name="Oval 7"/>
          <p:cNvSpPr>
            <a:spLocks noChangeArrowheads="1"/>
          </p:cNvSpPr>
          <p:nvPr/>
        </p:nvSpPr>
        <p:spPr bwMode="auto">
          <a:xfrm>
            <a:off x="6324600" y="838200"/>
            <a:ext cx="533400" cy="533400"/>
          </a:xfrm>
          <a:prstGeom prst="ellipse">
            <a:avLst/>
          </a:prstGeom>
          <a:noFill/>
          <a:ln w="34925">
            <a:solidFill>
              <a:srgbClr val="FF0000"/>
            </a:solidFill>
            <a:round/>
            <a:headEnd/>
            <a:tailEnd/>
          </a:ln>
        </p:spPr>
        <p:txBody>
          <a:bodyPr wrap="none" anchor="ctr"/>
          <a:lstStyle/>
          <a:p>
            <a:endParaRPr lang="en-US" sz="1800" b="1">
              <a:solidFill>
                <a:srgbClr val="000000"/>
              </a:solidFill>
              <a:latin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6"/>
          <p:cNvSpPr>
            <a:spLocks noChangeArrowheads="1"/>
          </p:cNvSpPr>
          <p:nvPr/>
        </p:nvSpPr>
        <p:spPr bwMode="auto">
          <a:xfrm>
            <a:off x="1524000" y="1447800"/>
            <a:ext cx="5181600" cy="4038600"/>
          </a:xfrm>
          <a:prstGeom prst="rect">
            <a:avLst/>
          </a:prstGeom>
          <a:solidFill>
            <a:schemeClr val="bg1"/>
          </a:solidFill>
          <a:ln w="25400">
            <a:solidFill>
              <a:srgbClr val="FF0000"/>
            </a:solidFill>
            <a:miter lim="800000"/>
            <a:headEnd/>
            <a:tailEnd/>
          </a:ln>
        </p:spPr>
        <p:txBody>
          <a:bodyPr wrap="none" anchor="ctr"/>
          <a:lstStyle/>
          <a:p>
            <a:endParaRPr lang="en-US" sz="1800" b="1">
              <a:solidFill>
                <a:srgbClr val="000000"/>
              </a:solidFill>
              <a:latin typeface="Arial" pitchFamily="34" charset="0"/>
            </a:endParaRPr>
          </a:p>
        </p:txBody>
      </p:sp>
      <p:sp>
        <p:nvSpPr>
          <p:cNvPr id="57347" name="Rectangle 2"/>
          <p:cNvSpPr>
            <a:spLocks noGrp="1" noChangeArrowheads="1"/>
          </p:cNvSpPr>
          <p:nvPr>
            <p:ph type="title"/>
          </p:nvPr>
        </p:nvSpPr>
        <p:spPr/>
        <p:txBody>
          <a:bodyPr/>
          <a:lstStyle/>
          <a:p>
            <a:pPr eaLnBrk="1" hangingPunct="1"/>
            <a:r>
              <a:rPr lang="en-US" smtClean="0"/>
              <a:t>Tube Function and Husimi</a:t>
            </a:r>
          </a:p>
        </p:txBody>
      </p:sp>
      <p:pic>
        <p:nvPicPr>
          <p:cNvPr id="57348" name="Picture 4"/>
          <p:cNvPicPr>
            <a:picLocks noChangeAspect="1" noChangeArrowheads="1"/>
          </p:cNvPicPr>
          <p:nvPr/>
        </p:nvPicPr>
        <p:blipFill>
          <a:blip r:embed="rId2" cstate="print"/>
          <a:srcRect/>
          <a:stretch>
            <a:fillRect/>
          </a:stretch>
        </p:blipFill>
        <p:spPr bwMode="auto">
          <a:xfrm>
            <a:off x="1828800" y="1600200"/>
            <a:ext cx="4876800" cy="3402013"/>
          </a:xfrm>
          <a:prstGeom prst="rect">
            <a:avLst/>
          </a:prstGeom>
          <a:noFill/>
          <a:ln w="25400">
            <a:noFill/>
            <a:miter lim="800000"/>
            <a:headEnd/>
            <a:tailEnd/>
          </a:ln>
        </p:spPr>
      </p:pic>
      <p:sp>
        <p:nvSpPr>
          <p:cNvPr id="57349" name="Text Box 5"/>
          <p:cNvSpPr txBox="1">
            <a:spLocks noChangeArrowheads="1"/>
          </p:cNvSpPr>
          <p:nvPr/>
        </p:nvSpPr>
        <p:spPr bwMode="auto">
          <a:xfrm>
            <a:off x="2209800" y="4953000"/>
            <a:ext cx="4038600" cy="457200"/>
          </a:xfrm>
          <a:prstGeom prst="rect">
            <a:avLst/>
          </a:prstGeom>
          <a:solidFill>
            <a:schemeClr val="bg1"/>
          </a:solidFill>
          <a:ln w="25400">
            <a:noFill/>
            <a:miter lim="800000"/>
            <a:headEnd/>
            <a:tailEnd/>
          </a:ln>
        </p:spPr>
        <p:txBody>
          <a:bodyPr>
            <a:spAutoFit/>
          </a:bodyPr>
          <a:lstStyle/>
          <a:p>
            <a:r>
              <a:rPr lang="en-US" sz="2000" b="1" i="1">
                <a:solidFill>
                  <a:srgbClr val="000000"/>
                </a:solidFill>
                <a:latin typeface="Arial" pitchFamily="34" charset="0"/>
              </a:rPr>
              <a:t>                            </a:t>
            </a:r>
            <a:r>
              <a:rPr lang="en-US" i="1">
                <a:solidFill>
                  <a:srgbClr val="000000"/>
                </a:solidFill>
              </a:rPr>
              <a:t>x</a:t>
            </a:r>
            <a:r>
              <a:rPr lang="en-US" sz="2000" i="1">
                <a:solidFill>
                  <a:srgbClr val="000000"/>
                </a:solidFill>
              </a:rPr>
              <a:t> </a:t>
            </a:r>
            <a:r>
              <a:rPr lang="en-US" sz="2000" b="1" i="1">
                <a:solidFill>
                  <a:srgbClr val="000000"/>
                </a:solidFill>
                <a:latin typeface="Arial" pitchFamily="34" charset="0"/>
              </a:rPr>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304800"/>
            <a:ext cx="8229600" cy="1143000"/>
          </a:xfrm>
        </p:spPr>
        <p:txBody>
          <a:bodyPr/>
          <a:lstStyle/>
          <a:p>
            <a:pPr eaLnBrk="1" hangingPunct="1"/>
            <a:r>
              <a:rPr lang="en-US" smtClean="0"/>
              <a:t>Scar Functions and Husimis</a:t>
            </a:r>
          </a:p>
        </p:txBody>
      </p:sp>
      <p:pic>
        <p:nvPicPr>
          <p:cNvPr id="58371" name="Picture 3"/>
          <p:cNvPicPr>
            <a:picLocks noChangeAspect="1" noChangeArrowheads="1"/>
          </p:cNvPicPr>
          <p:nvPr/>
        </p:nvPicPr>
        <p:blipFill>
          <a:blip r:embed="rId2" cstate="print"/>
          <a:srcRect/>
          <a:stretch>
            <a:fillRect/>
          </a:stretch>
        </p:blipFill>
        <p:spPr bwMode="auto">
          <a:xfrm>
            <a:off x="1600200" y="1524000"/>
            <a:ext cx="5838825" cy="1890713"/>
          </a:xfrm>
          <a:prstGeom prst="rect">
            <a:avLst/>
          </a:prstGeom>
          <a:noFill/>
          <a:ln w="25400">
            <a:noFill/>
            <a:miter lim="800000"/>
            <a:headEnd/>
            <a:tailEnd/>
          </a:ln>
        </p:spPr>
      </p:pic>
      <p:pic>
        <p:nvPicPr>
          <p:cNvPr id="58372" name="Picture 4"/>
          <p:cNvPicPr>
            <a:picLocks noChangeAspect="1" noChangeArrowheads="1"/>
          </p:cNvPicPr>
          <p:nvPr/>
        </p:nvPicPr>
        <p:blipFill>
          <a:blip r:embed="rId3" cstate="print"/>
          <a:srcRect/>
          <a:stretch>
            <a:fillRect/>
          </a:stretch>
        </p:blipFill>
        <p:spPr bwMode="auto">
          <a:xfrm>
            <a:off x="609600" y="3810000"/>
            <a:ext cx="7954963" cy="1338263"/>
          </a:xfrm>
          <a:prstGeom prst="rect">
            <a:avLst/>
          </a:prstGeom>
          <a:noFill/>
          <a:ln w="25400">
            <a:noFill/>
            <a:miter lim="800000"/>
            <a:headEnd/>
            <a:tailEnd/>
          </a:ln>
        </p:spPr>
      </p:pic>
      <p:sp>
        <p:nvSpPr>
          <p:cNvPr id="58373" name="Text Box 5"/>
          <p:cNvSpPr txBox="1">
            <a:spLocks noChangeArrowheads="1"/>
          </p:cNvSpPr>
          <p:nvPr/>
        </p:nvSpPr>
        <p:spPr bwMode="auto">
          <a:xfrm>
            <a:off x="381000" y="5667375"/>
            <a:ext cx="1949450" cy="579438"/>
          </a:xfrm>
          <a:prstGeom prst="rect">
            <a:avLst/>
          </a:prstGeom>
          <a:noFill/>
          <a:ln w="25400">
            <a:noFill/>
            <a:miter lim="800000"/>
            <a:headEnd/>
            <a:tailEnd/>
          </a:ln>
        </p:spPr>
        <p:txBody>
          <a:bodyPr>
            <a:spAutoFit/>
          </a:bodyPr>
          <a:lstStyle/>
          <a:p>
            <a:r>
              <a:rPr lang="en-US" sz="3200">
                <a:solidFill>
                  <a:srgbClr val="FFFFFF"/>
                </a:solidFill>
                <a:latin typeface="Arial" pitchFamily="34" charset="0"/>
              </a:rPr>
              <a:t>T</a:t>
            </a:r>
            <a:r>
              <a:rPr lang="en-US" sz="3200" baseline="-25000">
                <a:solidFill>
                  <a:srgbClr val="FFFFFF"/>
                </a:solidFill>
                <a:latin typeface="Arial" pitchFamily="34" charset="0"/>
              </a:rPr>
              <a:t>E</a:t>
            </a:r>
            <a:r>
              <a:rPr lang="en-US" sz="3200">
                <a:solidFill>
                  <a:srgbClr val="FFFFFF"/>
                </a:solidFill>
                <a:latin typeface="Arial" pitchFamily="34" charset="0"/>
              </a:rPr>
              <a:t> = </a:t>
            </a:r>
            <a:r>
              <a:rPr lang="en-US" sz="3200">
                <a:solidFill>
                  <a:srgbClr val="FFFFFF"/>
                </a:solidFill>
                <a:latin typeface="Symbol" pitchFamily="18" charset="2"/>
              </a:rPr>
              <a:t>b</a:t>
            </a:r>
            <a:r>
              <a:rPr lang="en-US" sz="3200" i="1">
                <a:solidFill>
                  <a:srgbClr val="FFFFFF"/>
                </a:solidFill>
                <a:latin typeface="Symbol" pitchFamily="18" charset="2"/>
              </a:rPr>
              <a:t>T</a:t>
            </a:r>
            <a:r>
              <a:rPr lang="en-US" sz="3200" baseline="-25000">
                <a:solidFill>
                  <a:srgbClr val="FFFFFF"/>
                </a:solidFill>
                <a:latin typeface="Arial" pitchFamily="34" charset="0"/>
              </a:rPr>
              <a:t>E</a:t>
            </a:r>
            <a:r>
              <a:rPr lang="en-US" sz="3600" baseline="-25000">
                <a:solidFill>
                  <a:srgbClr val="FFFFFF"/>
                </a:solidFill>
                <a:latin typeface="Arial" pitchFamily="34" charset="0"/>
              </a:rPr>
              <a:t>  </a:t>
            </a:r>
          </a:p>
        </p:txBody>
      </p:sp>
      <p:sp>
        <p:nvSpPr>
          <p:cNvPr id="58374" name="Text Box 6"/>
          <p:cNvSpPr txBox="1">
            <a:spLocks noChangeArrowheads="1"/>
          </p:cNvSpPr>
          <p:nvPr/>
        </p:nvSpPr>
        <p:spPr bwMode="auto">
          <a:xfrm>
            <a:off x="2819400" y="5638800"/>
            <a:ext cx="5821363" cy="579438"/>
          </a:xfrm>
          <a:prstGeom prst="rect">
            <a:avLst/>
          </a:prstGeom>
          <a:noFill/>
          <a:ln w="25400">
            <a:noFill/>
            <a:miter lim="800000"/>
            <a:headEnd/>
            <a:tailEnd/>
          </a:ln>
        </p:spPr>
        <p:txBody>
          <a:bodyPr wrap="none">
            <a:spAutoFit/>
          </a:bodyPr>
          <a:lstStyle/>
          <a:p>
            <a:r>
              <a:rPr lang="en-US" sz="3200">
                <a:solidFill>
                  <a:srgbClr val="FFFFFF"/>
                </a:solidFill>
                <a:latin typeface="Arial" pitchFamily="34" charset="0"/>
              </a:rPr>
              <a:t>Show results as a function of </a:t>
            </a:r>
            <a:r>
              <a:rPr lang="en-US" sz="3200">
                <a:solidFill>
                  <a:srgbClr val="FFFFFF"/>
                </a:solidFill>
                <a:latin typeface="Symbol" pitchFamily="18" charset="2"/>
              </a:rPr>
              <a:t>b</a:t>
            </a:r>
            <a:r>
              <a:rPr lang="en-US" sz="3200">
                <a:solidFill>
                  <a:srgbClr val="FFFFFF"/>
                </a:solidFill>
                <a:latin typeface="Arial" pitchFamily="34" charset="0"/>
              </a:rPr>
              <a: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51" name="scar.avi">
            <a:hlinkClick r:id="" action="ppaction://media"/>
          </p:cNvPr>
          <p:cNvPicPr>
            <a:picLocks noGrp="1" noRot="1" noChangeAspect="1" noChangeArrowheads="1"/>
          </p:cNvPicPr>
          <p:nvPr>
            <p:ph/>
            <a:videoFile r:link="rId1"/>
          </p:nvPr>
        </p:nvPicPr>
        <p:blipFill>
          <a:blip r:embed="rId3" cstate="print"/>
          <a:srcRect/>
          <a:stretch>
            <a:fillRect/>
          </a:stretch>
        </p:blipFill>
        <p:spPr>
          <a:xfrm>
            <a:off x="838200" y="-533400"/>
            <a:ext cx="7966075" cy="8001000"/>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2551"/>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2551"/>
                                        </p:tgtEl>
                                      </p:cBhvr>
                                    </p:cmd>
                                  </p:childTnLst>
                                </p:cTn>
                              </p:par>
                            </p:childTnLst>
                          </p:cTn>
                        </p:par>
                      </p:childTnLst>
                    </p:cTn>
                  </p:par>
                </p:childTnLst>
              </p:cTn>
              <p:nextCondLst>
                <p:cond evt="onClick" delay="0">
                  <p:tgtEl>
                    <p:spTgt spid="22551"/>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22551"/>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6"/>
          <p:cNvPicPr>
            <a:picLocks noChangeAspect="1" noChangeArrowheads="1"/>
          </p:cNvPicPr>
          <p:nvPr/>
        </p:nvPicPr>
        <p:blipFill>
          <a:blip r:embed="rId2" cstate="print"/>
          <a:srcRect/>
          <a:stretch>
            <a:fillRect/>
          </a:stretch>
        </p:blipFill>
        <p:spPr bwMode="auto">
          <a:xfrm>
            <a:off x="762000" y="1350963"/>
            <a:ext cx="6019800" cy="5200650"/>
          </a:xfrm>
          <a:prstGeom prst="rect">
            <a:avLst/>
          </a:prstGeom>
          <a:noFill/>
          <a:ln w="9525">
            <a:solidFill>
              <a:srgbClr val="FF0000"/>
            </a:solidFill>
            <a:miter lim="800000"/>
            <a:headEnd/>
            <a:tailEnd/>
          </a:ln>
        </p:spPr>
      </p:pic>
      <p:pic>
        <p:nvPicPr>
          <p:cNvPr id="60419" name="Picture 7"/>
          <p:cNvPicPr>
            <a:picLocks noChangeAspect="1" noChangeArrowheads="1"/>
          </p:cNvPicPr>
          <p:nvPr/>
        </p:nvPicPr>
        <p:blipFill>
          <a:blip r:embed="rId3" cstate="print"/>
          <a:srcRect/>
          <a:stretch>
            <a:fillRect/>
          </a:stretch>
        </p:blipFill>
        <p:spPr bwMode="auto">
          <a:xfrm>
            <a:off x="7348538" y="1828800"/>
            <a:ext cx="1338262" cy="2895600"/>
          </a:xfrm>
          <a:prstGeom prst="rect">
            <a:avLst/>
          </a:prstGeom>
          <a:noFill/>
          <a:ln w="9525">
            <a:solidFill>
              <a:srgbClr val="FF0000"/>
            </a:solidFill>
            <a:miter lim="800000"/>
            <a:headEnd/>
            <a:tailEnd/>
          </a:ln>
        </p:spPr>
      </p:pic>
      <p:sp>
        <p:nvSpPr>
          <p:cNvPr id="2056" name="Text Box 8"/>
          <p:cNvSpPr txBox="1">
            <a:spLocks noChangeArrowheads="1"/>
          </p:cNvSpPr>
          <p:nvPr/>
        </p:nvSpPr>
        <p:spPr bwMode="auto">
          <a:xfrm>
            <a:off x="974725" y="244475"/>
            <a:ext cx="5302250" cy="579438"/>
          </a:xfrm>
          <a:prstGeom prst="rect">
            <a:avLst/>
          </a:prstGeom>
          <a:noFill/>
          <a:ln w="25400">
            <a:noFill/>
            <a:miter lim="800000"/>
            <a:headEnd/>
            <a:tailEnd/>
          </a:ln>
          <a:effectLst/>
        </p:spPr>
        <p:txBody>
          <a:bodyPr wrap="none">
            <a:spAutoFit/>
          </a:bodyPr>
          <a:lstStyle/>
          <a:p>
            <a:pPr>
              <a:defRPr/>
            </a:pPr>
            <a:r>
              <a:rPr lang="en-US" sz="3200">
                <a:solidFill>
                  <a:srgbClr val="FFFFFF"/>
                </a:solidFill>
                <a:effectLst>
                  <a:outerShdw blurRad="38100" dist="38100" dir="2700000" algn="tl">
                    <a:srgbClr val="000000"/>
                  </a:outerShdw>
                </a:effectLst>
                <a:latin typeface="Arial" pitchFamily="34" charset="0"/>
              </a:rPr>
              <a:t>Are there QM interferences?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9"/>
          <p:cNvSpPr>
            <a:spLocks noChangeArrowheads="1"/>
          </p:cNvSpPr>
          <p:nvPr/>
        </p:nvSpPr>
        <p:spPr bwMode="auto">
          <a:xfrm>
            <a:off x="5257800" y="1295400"/>
            <a:ext cx="2743200" cy="4114800"/>
          </a:xfrm>
          <a:prstGeom prst="rect">
            <a:avLst/>
          </a:prstGeom>
          <a:solidFill>
            <a:schemeClr val="bg1"/>
          </a:solidFill>
          <a:ln w="25400">
            <a:solidFill>
              <a:srgbClr val="FF0000"/>
            </a:solidFill>
            <a:miter lim="800000"/>
            <a:headEnd/>
            <a:tailEnd/>
          </a:ln>
        </p:spPr>
        <p:txBody>
          <a:bodyPr wrap="none" anchor="ctr"/>
          <a:lstStyle/>
          <a:p>
            <a:endParaRPr lang="en-US" sz="1800" b="1">
              <a:solidFill>
                <a:srgbClr val="000000"/>
              </a:solidFill>
              <a:latin typeface="Arial" pitchFamily="34" charset="0"/>
            </a:endParaRPr>
          </a:p>
        </p:txBody>
      </p:sp>
      <p:sp>
        <p:nvSpPr>
          <p:cNvPr id="61443" name="Rectangle 6"/>
          <p:cNvSpPr>
            <a:spLocks noChangeArrowheads="1"/>
          </p:cNvSpPr>
          <p:nvPr/>
        </p:nvSpPr>
        <p:spPr bwMode="auto">
          <a:xfrm>
            <a:off x="1371600" y="533400"/>
            <a:ext cx="2819400" cy="5867400"/>
          </a:xfrm>
          <a:prstGeom prst="rect">
            <a:avLst/>
          </a:prstGeom>
          <a:solidFill>
            <a:schemeClr val="bg1"/>
          </a:solidFill>
          <a:ln w="25400">
            <a:solidFill>
              <a:srgbClr val="FF0000"/>
            </a:solidFill>
            <a:miter lim="800000"/>
            <a:headEnd/>
            <a:tailEnd/>
          </a:ln>
        </p:spPr>
        <p:txBody>
          <a:bodyPr wrap="none" anchor="ctr"/>
          <a:lstStyle/>
          <a:p>
            <a:pPr algn="ctr"/>
            <a:r>
              <a:rPr lang="en-US" sz="1800" b="1">
                <a:solidFill>
                  <a:srgbClr val="000000"/>
                </a:solidFill>
                <a:latin typeface="Arial" pitchFamily="34" charset="0"/>
              </a:rPr>
              <a:t>x</a:t>
            </a:r>
          </a:p>
        </p:txBody>
      </p:sp>
      <p:pic>
        <p:nvPicPr>
          <p:cNvPr id="61444" name="Picture 4"/>
          <p:cNvPicPr>
            <a:picLocks noChangeAspect="1" noChangeArrowheads="1"/>
          </p:cNvPicPr>
          <p:nvPr/>
        </p:nvPicPr>
        <p:blipFill>
          <a:blip r:embed="rId2" cstate="print"/>
          <a:srcRect/>
          <a:stretch>
            <a:fillRect/>
          </a:stretch>
        </p:blipFill>
        <p:spPr bwMode="auto">
          <a:xfrm>
            <a:off x="1371600" y="838200"/>
            <a:ext cx="2778125" cy="5051425"/>
          </a:xfrm>
          <a:prstGeom prst="rect">
            <a:avLst/>
          </a:prstGeom>
          <a:noFill/>
          <a:ln w="25400">
            <a:noFill/>
            <a:miter lim="800000"/>
            <a:headEnd/>
            <a:tailEnd/>
          </a:ln>
        </p:spPr>
      </p:pic>
      <p:pic>
        <p:nvPicPr>
          <p:cNvPr id="61445" name="Picture 5"/>
          <p:cNvPicPr>
            <a:picLocks noChangeAspect="1" noChangeArrowheads="1"/>
          </p:cNvPicPr>
          <p:nvPr/>
        </p:nvPicPr>
        <p:blipFill>
          <a:blip r:embed="rId3" cstate="print"/>
          <a:srcRect/>
          <a:stretch>
            <a:fillRect/>
          </a:stretch>
        </p:blipFill>
        <p:spPr bwMode="auto">
          <a:xfrm>
            <a:off x="5334000" y="1676400"/>
            <a:ext cx="2598738" cy="3419475"/>
          </a:xfrm>
          <a:prstGeom prst="rect">
            <a:avLst/>
          </a:prstGeom>
          <a:noFill/>
          <a:ln w="25400">
            <a:noFill/>
            <a:miter lim="800000"/>
            <a:headEnd/>
            <a:tailEnd/>
          </a:ln>
        </p:spPr>
      </p:pic>
      <p:sp>
        <p:nvSpPr>
          <p:cNvPr id="61446" name="Text Box 8"/>
          <p:cNvSpPr txBox="1">
            <a:spLocks noChangeArrowheads="1"/>
          </p:cNvSpPr>
          <p:nvPr/>
        </p:nvSpPr>
        <p:spPr bwMode="auto">
          <a:xfrm>
            <a:off x="2743200" y="5943600"/>
            <a:ext cx="319088" cy="457200"/>
          </a:xfrm>
          <a:prstGeom prst="rect">
            <a:avLst/>
          </a:prstGeom>
          <a:noFill/>
          <a:ln w="25400">
            <a:noFill/>
            <a:miter lim="800000"/>
            <a:headEnd/>
            <a:tailEnd/>
          </a:ln>
        </p:spPr>
        <p:txBody>
          <a:bodyPr wrap="none">
            <a:spAutoFit/>
          </a:bodyPr>
          <a:lstStyle/>
          <a:p>
            <a:r>
              <a:rPr lang="en-US" i="1">
                <a:solidFill>
                  <a:srgbClr val="000000"/>
                </a:solidFill>
              </a:rPr>
              <a:t>x</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4"/>
          <p:cNvPicPr>
            <a:picLocks noChangeAspect="1" noChangeArrowheads="1"/>
          </p:cNvPicPr>
          <p:nvPr/>
        </p:nvPicPr>
        <p:blipFill>
          <a:blip r:embed="rId2" cstate="print"/>
          <a:srcRect/>
          <a:stretch>
            <a:fillRect/>
          </a:stretch>
        </p:blipFill>
        <p:spPr bwMode="auto">
          <a:xfrm>
            <a:off x="439738" y="3471863"/>
            <a:ext cx="3903662" cy="2700337"/>
          </a:xfrm>
          <a:prstGeom prst="rect">
            <a:avLst/>
          </a:prstGeom>
          <a:noFill/>
          <a:ln w="25400">
            <a:solidFill>
              <a:srgbClr val="FF0000"/>
            </a:solidFill>
            <a:miter lim="800000"/>
            <a:headEnd/>
            <a:tailEnd/>
          </a:ln>
        </p:spPr>
      </p:pic>
      <p:sp>
        <p:nvSpPr>
          <p:cNvPr id="62467" name="Text Box 6"/>
          <p:cNvSpPr txBox="1">
            <a:spLocks noChangeArrowheads="1"/>
          </p:cNvSpPr>
          <p:nvPr/>
        </p:nvSpPr>
        <p:spPr bwMode="auto">
          <a:xfrm>
            <a:off x="441325" y="1676400"/>
            <a:ext cx="3541713" cy="457200"/>
          </a:xfrm>
          <a:prstGeom prst="rect">
            <a:avLst/>
          </a:prstGeom>
          <a:noFill/>
          <a:ln w="25400">
            <a:noFill/>
            <a:miter lim="800000"/>
            <a:headEnd/>
            <a:tailEnd/>
          </a:ln>
        </p:spPr>
        <p:txBody>
          <a:bodyPr wrap="none">
            <a:spAutoFit/>
          </a:bodyPr>
          <a:lstStyle/>
          <a:p>
            <a:r>
              <a:rPr lang="en-US">
                <a:solidFill>
                  <a:srgbClr val="FFFFFF"/>
                </a:solidFill>
                <a:latin typeface="Arial" pitchFamily="34" charset="0"/>
              </a:rPr>
              <a:t>Looking for interferences</a:t>
            </a:r>
          </a:p>
        </p:txBody>
      </p:sp>
      <p:pic>
        <p:nvPicPr>
          <p:cNvPr id="17416" name="Picture 8"/>
          <p:cNvPicPr>
            <a:picLocks noChangeAspect="1" noChangeArrowheads="1"/>
          </p:cNvPicPr>
          <p:nvPr/>
        </p:nvPicPr>
        <p:blipFill>
          <a:blip r:embed="rId3" cstate="print"/>
          <a:srcRect/>
          <a:stretch>
            <a:fillRect/>
          </a:stretch>
        </p:blipFill>
        <p:spPr bwMode="auto">
          <a:xfrm>
            <a:off x="4648200" y="3471863"/>
            <a:ext cx="3724275" cy="2700337"/>
          </a:xfrm>
          <a:prstGeom prst="rect">
            <a:avLst/>
          </a:prstGeom>
          <a:noFill/>
          <a:ln w="25400">
            <a:solidFill>
              <a:srgbClr val="FF0000"/>
            </a:solidFill>
            <a:miter lim="800000"/>
            <a:headEnd/>
            <a:tailEnd/>
          </a:ln>
        </p:spPr>
      </p:pic>
      <p:pic>
        <p:nvPicPr>
          <p:cNvPr id="17417" name="Picture 9"/>
          <p:cNvPicPr>
            <a:picLocks noChangeAspect="1" noChangeArrowheads="1"/>
          </p:cNvPicPr>
          <p:nvPr/>
        </p:nvPicPr>
        <p:blipFill>
          <a:blip r:embed="rId4" cstate="print"/>
          <a:srcRect/>
          <a:stretch>
            <a:fillRect/>
          </a:stretch>
        </p:blipFill>
        <p:spPr bwMode="auto">
          <a:xfrm>
            <a:off x="4648200" y="381000"/>
            <a:ext cx="3733800" cy="2808288"/>
          </a:xfrm>
          <a:prstGeom prst="rect">
            <a:avLst/>
          </a:prstGeom>
          <a:noFill/>
          <a:ln w="25400">
            <a:solidFill>
              <a:srgbClr val="FF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4"/>
          <p:cNvPicPr>
            <a:picLocks noChangeAspect="1" noChangeArrowheads="1"/>
          </p:cNvPicPr>
          <p:nvPr/>
        </p:nvPicPr>
        <p:blipFill>
          <a:blip r:embed="rId2" cstate="print"/>
          <a:srcRect/>
          <a:stretch>
            <a:fillRect/>
          </a:stretch>
        </p:blipFill>
        <p:spPr bwMode="auto">
          <a:xfrm>
            <a:off x="533400" y="533400"/>
            <a:ext cx="3768725" cy="5557838"/>
          </a:xfrm>
          <a:prstGeom prst="rect">
            <a:avLst/>
          </a:prstGeom>
          <a:noFill/>
          <a:ln w="25400">
            <a:solidFill>
              <a:srgbClr val="FF0000"/>
            </a:solidFill>
            <a:miter lim="800000"/>
            <a:headEnd/>
            <a:tailEnd/>
          </a:ln>
        </p:spPr>
      </p:pic>
      <p:sp>
        <p:nvSpPr>
          <p:cNvPr id="63491" name="Rectangle 6"/>
          <p:cNvSpPr>
            <a:spLocks noChangeArrowheads="1"/>
          </p:cNvSpPr>
          <p:nvPr/>
        </p:nvSpPr>
        <p:spPr bwMode="auto">
          <a:xfrm>
            <a:off x="4648200" y="2895600"/>
            <a:ext cx="3810000" cy="2555875"/>
          </a:xfrm>
          <a:prstGeom prst="rect">
            <a:avLst/>
          </a:prstGeom>
          <a:solidFill>
            <a:schemeClr val="bg1"/>
          </a:solidFill>
          <a:ln w="25400">
            <a:solidFill>
              <a:srgbClr val="FF0000"/>
            </a:solidFill>
            <a:miter lim="800000"/>
            <a:headEnd/>
            <a:tailEnd/>
          </a:ln>
        </p:spPr>
        <p:txBody>
          <a:bodyPr>
            <a:spAutoFit/>
          </a:bodyPr>
          <a:lstStyle/>
          <a:p>
            <a:r>
              <a:rPr lang="en-US" sz="2000">
                <a:solidFill>
                  <a:srgbClr val="000000"/>
                </a:solidFill>
                <a:latin typeface="Arial" pitchFamily="34" charset="0"/>
              </a:rPr>
              <a:t>Fluctuating part (top) and its Fourier transform (bottom) of the energy dispersion. Dots corresponds to the numerical values, and the full line to a two cosine fit using the two frequencies obtained from the Fourier analysis.</a:t>
            </a:r>
          </a:p>
        </p:txBody>
      </p:sp>
      <p:sp>
        <p:nvSpPr>
          <p:cNvPr id="26631" name="Text Box 7"/>
          <p:cNvSpPr txBox="1">
            <a:spLocks noChangeArrowheads="1"/>
          </p:cNvSpPr>
          <p:nvPr/>
        </p:nvSpPr>
        <p:spPr bwMode="auto">
          <a:xfrm>
            <a:off x="5013325" y="1109663"/>
            <a:ext cx="2546350" cy="641350"/>
          </a:xfrm>
          <a:prstGeom prst="rect">
            <a:avLst/>
          </a:prstGeom>
          <a:noFill/>
          <a:ln w="25400">
            <a:noFill/>
            <a:miter lim="800000"/>
            <a:headEnd/>
            <a:tailEnd/>
          </a:ln>
          <a:effectLst/>
        </p:spPr>
        <p:txBody>
          <a:bodyPr wrap="none">
            <a:spAutoFit/>
          </a:bodyPr>
          <a:lstStyle/>
          <a:p>
            <a:pPr>
              <a:defRPr/>
            </a:pPr>
            <a:r>
              <a:rPr lang="en-US" sz="3600" b="1">
                <a:solidFill>
                  <a:srgbClr val="FFFFFF"/>
                </a:solidFill>
                <a:effectLst>
                  <a:outerShdw blurRad="38100" dist="38100" dir="2700000" algn="tl">
                    <a:srgbClr val="000000"/>
                  </a:outerShdw>
                </a:effectLst>
                <a:latin typeface="Arial" pitchFamily="34" charset="0"/>
              </a:rPr>
              <a:t>Dispersion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5"/>
          <p:cNvPicPr>
            <a:picLocks noChangeAspect="1" noChangeArrowheads="1"/>
          </p:cNvPicPr>
          <p:nvPr/>
        </p:nvPicPr>
        <p:blipFill>
          <a:blip r:embed="rId2" cstate="print"/>
          <a:srcRect/>
          <a:stretch>
            <a:fillRect/>
          </a:stretch>
        </p:blipFill>
        <p:spPr bwMode="auto">
          <a:xfrm>
            <a:off x="609600" y="257175"/>
            <a:ext cx="3365500" cy="6296025"/>
          </a:xfrm>
          <a:prstGeom prst="rect">
            <a:avLst/>
          </a:prstGeom>
          <a:noFill/>
          <a:ln w="25400">
            <a:solidFill>
              <a:srgbClr val="FF0000"/>
            </a:solidFill>
            <a:miter lim="800000"/>
            <a:headEnd/>
            <a:tailEnd/>
          </a:ln>
        </p:spPr>
      </p:pic>
      <p:pic>
        <p:nvPicPr>
          <p:cNvPr id="64515" name="Picture 6"/>
          <p:cNvPicPr>
            <a:picLocks noChangeAspect="1" noChangeArrowheads="1"/>
          </p:cNvPicPr>
          <p:nvPr/>
        </p:nvPicPr>
        <p:blipFill>
          <a:blip r:embed="rId3" cstate="print"/>
          <a:srcRect/>
          <a:stretch>
            <a:fillRect/>
          </a:stretch>
        </p:blipFill>
        <p:spPr bwMode="auto">
          <a:xfrm>
            <a:off x="5556250" y="990600"/>
            <a:ext cx="2063750" cy="955675"/>
          </a:xfrm>
          <a:prstGeom prst="rect">
            <a:avLst/>
          </a:prstGeom>
          <a:noFill/>
          <a:ln w="25400">
            <a:noFill/>
            <a:miter lim="800000"/>
            <a:headEnd/>
            <a:tailEnd/>
          </a:ln>
        </p:spPr>
      </p:pic>
      <p:pic>
        <p:nvPicPr>
          <p:cNvPr id="64516" name="Picture 7"/>
          <p:cNvPicPr>
            <a:picLocks noChangeAspect="1" noChangeArrowheads="1"/>
          </p:cNvPicPr>
          <p:nvPr/>
        </p:nvPicPr>
        <p:blipFill>
          <a:blip r:embed="rId4" cstate="print"/>
          <a:srcRect/>
          <a:stretch>
            <a:fillRect/>
          </a:stretch>
        </p:blipFill>
        <p:spPr bwMode="auto">
          <a:xfrm>
            <a:off x="4343400" y="4267200"/>
            <a:ext cx="4419600" cy="1014413"/>
          </a:xfrm>
          <a:prstGeom prst="rect">
            <a:avLst/>
          </a:prstGeom>
          <a:noFill/>
          <a:ln w="25400">
            <a:noFill/>
            <a:miter lim="800000"/>
            <a:headEnd/>
            <a:tailEnd/>
          </a:ln>
        </p:spPr>
      </p:pic>
      <p:pic>
        <p:nvPicPr>
          <p:cNvPr id="64517" name="Picture 8"/>
          <p:cNvPicPr>
            <a:picLocks noChangeAspect="1" noChangeArrowheads="1"/>
          </p:cNvPicPr>
          <p:nvPr/>
        </p:nvPicPr>
        <p:blipFill>
          <a:blip r:embed="rId5" cstate="print"/>
          <a:srcRect/>
          <a:stretch>
            <a:fillRect/>
          </a:stretch>
        </p:blipFill>
        <p:spPr bwMode="auto">
          <a:xfrm>
            <a:off x="4876800" y="2743200"/>
            <a:ext cx="3276600" cy="841375"/>
          </a:xfrm>
          <a:prstGeom prst="rect">
            <a:avLst/>
          </a:prstGeom>
          <a:noFill/>
          <a:ln w="25400">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1066800" y="2743200"/>
          <a:ext cx="2924175" cy="714375"/>
        </p:xfrm>
        <a:graphic>
          <a:graphicData uri="http://schemas.openxmlformats.org/presentationml/2006/ole">
            <p:oleObj spid="_x0000_s1026" r:id="rId3" imgW="1917700" imgH="419100" progId="Equation.3">
              <p:embed/>
            </p:oleObj>
          </a:graphicData>
        </a:graphic>
      </p:graphicFrame>
      <p:sp>
        <p:nvSpPr>
          <p:cNvPr id="47107" name="Text Box 3"/>
          <p:cNvSpPr txBox="1">
            <a:spLocks noChangeArrowheads="1"/>
          </p:cNvSpPr>
          <p:nvPr/>
        </p:nvSpPr>
        <p:spPr bwMode="auto">
          <a:xfrm>
            <a:off x="762000" y="1447800"/>
            <a:ext cx="4114800" cy="538163"/>
          </a:xfrm>
          <a:prstGeom prst="rect">
            <a:avLst/>
          </a:prstGeom>
          <a:solidFill>
            <a:schemeClr val="hlink"/>
          </a:solidFill>
          <a:ln w="19050">
            <a:solidFill>
              <a:srgbClr val="FF0000"/>
            </a:solidFill>
            <a:miter lim="800000"/>
            <a:headEnd/>
            <a:tailEnd/>
          </a:ln>
          <a:effectLst/>
        </p:spPr>
        <p:txBody>
          <a:bodyPr>
            <a:spAutoFit/>
          </a:bodyPr>
          <a:lstStyle/>
          <a:p>
            <a:pPr>
              <a:defRPr/>
            </a:pPr>
            <a:r>
              <a:rPr lang="en-US" sz="2800" i="1">
                <a:solidFill>
                  <a:srgbClr val="000000"/>
                </a:solidFill>
                <a:effectLst>
                  <a:outerShdw blurRad="38100" dist="38100" dir="2700000" algn="tl">
                    <a:srgbClr val="FFFFFF"/>
                  </a:outerShdw>
                </a:effectLst>
              </a:rPr>
              <a:t>Potential Energy Surfaces</a:t>
            </a:r>
          </a:p>
        </p:txBody>
      </p:sp>
      <p:sp>
        <p:nvSpPr>
          <p:cNvPr id="1028" name="Text Box 4"/>
          <p:cNvSpPr txBox="1">
            <a:spLocks noChangeArrowheads="1"/>
          </p:cNvSpPr>
          <p:nvPr/>
        </p:nvSpPr>
        <p:spPr bwMode="auto">
          <a:xfrm>
            <a:off x="762000" y="4343400"/>
            <a:ext cx="4419600" cy="538163"/>
          </a:xfrm>
          <a:prstGeom prst="rect">
            <a:avLst/>
          </a:prstGeom>
          <a:solidFill>
            <a:schemeClr val="hlink"/>
          </a:solidFill>
          <a:ln w="19050">
            <a:solidFill>
              <a:srgbClr val="FF0000"/>
            </a:solidFill>
            <a:miter lim="800000"/>
            <a:headEnd/>
            <a:tailEnd/>
          </a:ln>
        </p:spPr>
        <p:txBody>
          <a:bodyPr>
            <a:spAutoFit/>
          </a:bodyPr>
          <a:lstStyle/>
          <a:p>
            <a:r>
              <a:rPr lang="en-US" sz="2800" i="1">
                <a:solidFill>
                  <a:srgbClr val="000000"/>
                </a:solidFill>
              </a:rPr>
              <a:t>Dynamics and Spectroscopy</a:t>
            </a:r>
          </a:p>
        </p:txBody>
      </p:sp>
      <p:sp>
        <p:nvSpPr>
          <p:cNvPr id="1029" name="AutoShape 5"/>
          <p:cNvSpPr>
            <a:spLocks noChangeArrowheads="1"/>
          </p:cNvSpPr>
          <p:nvPr/>
        </p:nvSpPr>
        <p:spPr bwMode="auto">
          <a:xfrm>
            <a:off x="2149475" y="2133600"/>
            <a:ext cx="381000" cy="457200"/>
          </a:xfrm>
          <a:prstGeom prst="upDownArrow">
            <a:avLst>
              <a:gd name="adj1" fmla="val 50000"/>
              <a:gd name="adj2" fmla="val 24000"/>
            </a:avLst>
          </a:prstGeom>
          <a:solidFill>
            <a:schemeClr val="accent1"/>
          </a:solidFill>
          <a:ln w="9525">
            <a:solidFill>
              <a:schemeClr val="tx1"/>
            </a:solidFill>
            <a:miter lim="800000"/>
            <a:headEnd/>
            <a:tailEnd/>
          </a:ln>
        </p:spPr>
        <p:txBody>
          <a:bodyPr wrap="none" anchor="ctr"/>
          <a:lstStyle/>
          <a:p>
            <a:endParaRPr lang="en-US">
              <a:solidFill>
                <a:srgbClr val="000000"/>
              </a:solidFill>
            </a:endParaRPr>
          </a:p>
        </p:txBody>
      </p:sp>
      <p:sp>
        <p:nvSpPr>
          <p:cNvPr id="1030" name="AutoShape 6"/>
          <p:cNvSpPr>
            <a:spLocks noChangeArrowheads="1"/>
          </p:cNvSpPr>
          <p:nvPr/>
        </p:nvSpPr>
        <p:spPr bwMode="auto">
          <a:xfrm>
            <a:off x="2209800" y="3676650"/>
            <a:ext cx="381000" cy="457200"/>
          </a:xfrm>
          <a:prstGeom prst="upDownArrow">
            <a:avLst>
              <a:gd name="adj1" fmla="val 50000"/>
              <a:gd name="adj2" fmla="val 24000"/>
            </a:avLst>
          </a:prstGeom>
          <a:solidFill>
            <a:schemeClr val="accent1"/>
          </a:solidFill>
          <a:ln w="9525">
            <a:solidFill>
              <a:schemeClr val="tx1"/>
            </a:solidFill>
            <a:miter lim="800000"/>
            <a:headEnd/>
            <a:tailEnd/>
          </a:ln>
        </p:spPr>
        <p:txBody>
          <a:bodyPr wrap="none" anchor="ctr"/>
          <a:lstStyle/>
          <a:p>
            <a:endParaRPr lang="en-US">
              <a:solidFill>
                <a:srgbClr val="000000"/>
              </a:solidFill>
            </a:endParaRPr>
          </a:p>
        </p:txBody>
      </p:sp>
      <p:sp>
        <p:nvSpPr>
          <p:cNvPr id="1031" name="Text Box 8"/>
          <p:cNvSpPr txBox="1">
            <a:spLocks noChangeArrowheads="1"/>
          </p:cNvSpPr>
          <p:nvPr/>
        </p:nvSpPr>
        <p:spPr bwMode="auto">
          <a:xfrm>
            <a:off x="685800" y="5638800"/>
            <a:ext cx="7712075" cy="822325"/>
          </a:xfrm>
          <a:prstGeom prst="rect">
            <a:avLst/>
          </a:prstGeom>
          <a:noFill/>
          <a:ln w="9525">
            <a:noFill/>
            <a:miter lim="800000"/>
            <a:headEnd/>
            <a:tailEnd/>
          </a:ln>
        </p:spPr>
        <p:txBody>
          <a:bodyPr>
            <a:spAutoFit/>
          </a:bodyPr>
          <a:lstStyle/>
          <a:p>
            <a:r>
              <a:rPr lang="es-ES">
                <a:solidFill>
                  <a:srgbClr val="000000"/>
                </a:solidFill>
              </a:rPr>
              <a:t>How does one visualize and characterize the results? We do it by exploiting the correspondence principle.</a:t>
            </a:r>
            <a:endParaRPr lang="en-US">
              <a:solidFill>
                <a:srgbClr val="000000"/>
              </a:solidFill>
            </a:endParaRPr>
          </a:p>
        </p:txBody>
      </p:sp>
      <p:pic>
        <p:nvPicPr>
          <p:cNvPr id="47113" name="Picture 9"/>
          <p:cNvPicPr>
            <a:picLocks noChangeAspect="1" noChangeArrowheads="1"/>
          </p:cNvPicPr>
          <p:nvPr/>
        </p:nvPicPr>
        <p:blipFill>
          <a:blip r:embed="rId4" cstate="print"/>
          <a:srcRect/>
          <a:stretch>
            <a:fillRect/>
          </a:stretch>
        </p:blipFill>
        <p:spPr bwMode="auto">
          <a:xfrm>
            <a:off x="5410200" y="838200"/>
            <a:ext cx="3178175" cy="4506913"/>
          </a:xfrm>
          <a:prstGeom prst="rect">
            <a:avLst/>
          </a:prstGeom>
          <a:noFill/>
          <a:ln w="31750">
            <a:solidFill>
              <a:srgbClr val="FF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7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p:cNvPicPr>
            <a:picLocks noChangeAspect="1" noChangeArrowheads="1"/>
          </p:cNvPicPr>
          <p:nvPr/>
        </p:nvPicPr>
        <p:blipFill>
          <a:blip r:embed="rId2" cstate="print"/>
          <a:srcRect/>
          <a:stretch>
            <a:fillRect/>
          </a:stretch>
        </p:blipFill>
        <p:spPr bwMode="auto">
          <a:xfrm>
            <a:off x="304800" y="1171575"/>
            <a:ext cx="7267575" cy="4514850"/>
          </a:xfrm>
          <a:prstGeom prst="rect">
            <a:avLst/>
          </a:prstGeom>
          <a:noFill/>
          <a:ln w="9525">
            <a:noFill/>
            <a:miter lim="800000"/>
            <a:headEnd/>
            <a:tailEnd/>
          </a:ln>
        </p:spPr>
      </p:pic>
      <p:sp>
        <p:nvSpPr>
          <p:cNvPr id="6" name="Rectangle 5"/>
          <p:cNvSpPr/>
          <p:nvPr/>
        </p:nvSpPr>
        <p:spPr bwMode="auto">
          <a:xfrm>
            <a:off x="-304800" y="5410200"/>
            <a:ext cx="9982200" cy="1447800"/>
          </a:xfrm>
          <a:prstGeom prst="rect">
            <a:avLst/>
          </a:prstGeom>
          <a:solidFill>
            <a:srgbClr val="159B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S" sz="2000" b="0" i="0" u="none" strike="noStrike" cap="none" normalizeH="0" baseline="0" dirty="0" smtClean="0">
              <a:ln>
                <a:noFill/>
              </a:ln>
              <a:solidFill>
                <a:schemeClr val="tx1"/>
              </a:solidFill>
              <a:effectLst/>
              <a:latin typeface="Times New Roman" pitchFamily="18"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es-ES" sz="2000" dirty="0" smtClean="0"/>
          </a:p>
        </p:txBody>
      </p:sp>
      <p:sp>
        <p:nvSpPr>
          <p:cNvPr id="7" name="Rectangle 6"/>
          <p:cNvSpPr/>
          <p:nvPr/>
        </p:nvSpPr>
        <p:spPr bwMode="auto">
          <a:xfrm>
            <a:off x="7315200" y="1066800"/>
            <a:ext cx="1905000" cy="4343400"/>
          </a:xfrm>
          <a:prstGeom prst="rect">
            <a:avLst/>
          </a:prstGeom>
          <a:solidFill>
            <a:srgbClr val="159B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p:txBody>
      </p:sp>
      <p:sp>
        <p:nvSpPr>
          <p:cNvPr id="8" name="Rectangle 7"/>
          <p:cNvSpPr/>
          <p:nvPr/>
        </p:nvSpPr>
        <p:spPr bwMode="auto">
          <a:xfrm>
            <a:off x="-1524000" y="1371600"/>
            <a:ext cx="1905000" cy="4343400"/>
          </a:xfrm>
          <a:prstGeom prst="rect">
            <a:avLst/>
          </a:prstGeom>
          <a:solidFill>
            <a:srgbClr val="159B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p:txBody>
      </p:sp>
      <p:pic>
        <p:nvPicPr>
          <p:cNvPr id="9" name="Picture 6"/>
          <p:cNvPicPr>
            <a:picLocks noChangeAspect="1" noChangeArrowheads="1"/>
          </p:cNvPicPr>
          <p:nvPr/>
        </p:nvPicPr>
        <p:blipFill>
          <a:blip r:embed="rId3" cstate="print"/>
          <a:srcRect/>
          <a:stretch>
            <a:fillRect/>
          </a:stretch>
        </p:blipFill>
        <p:spPr bwMode="auto">
          <a:xfrm>
            <a:off x="4615943" y="1447799"/>
            <a:ext cx="3918457" cy="3805611"/>
          </a:xfrm>
          <a:prstGeom prst="rect">
            <a:avLst/>
          </a:prstGeom>
          <a:noFill/>
          <a:ln w="38100">
            <a:noFill/>
            <a:miter lim="800000"/>
            <a:headEnd/>
            <a:tailEnd/>
          </a:ln>
        </p:spPr>
      </p:pic>
      <p:sp>
        <p:nvSpPr>
          <p:cNvPr id="10" name="TextBox 9"/>
          <p:cNvSpPr txBox="1"/>
          <p:nvPr/>
        </p:nvSpPr>
        <p:spPr>
          <a:xfrm>
            <a:off x="2563458" y="2362200"/>
            <a:ext cx="332142" cy="338554"/>
          </a:xfrm>
          <a:prstGeom prst="rect">
            <a:avLst/>
          </a:prstGeom>
          <a:noFill/>
        </p:spPr>
        <p:txBody>
          <a:bodyPr wrap="none" rtlCol="0">
            <a:spAutoFit/>
          </a:bodyPr>
          <a:lstStyle/>
          <a:p>
            <a:r>
              <a:rPr lang="en-US" sz="1600" dirty="0" smtClean="0"/>
              <a:t>A</a:t>
            </a:r>
            <a:endParaRPr lang="en-US" sz="1600" dirty="0"/>
          </a:p>
        </p:txBody>
      </p:sp>
      <p:sp>
        <p:nvSpPr>
          <p:cNvPr id="11" name="TextBox 10"/>
          <p:cNvSpPr txBox="1"/>
          <p:nvPr/>
        </p:nvSpPr>
        <p:spPr>
          <a:xfrm>
            <a:off x="1447800" y="2895600"/>
            <a:ext cx="320922" cy="338554"/>
          </a:xfrm>
          <a:prstGeom prst="rect">
            <a:avLst/>
          </a:prstGeom>
          <a:noFill/>
        </p:spPr>
        <p:txBody>
          <a:bodyPr wrap="none" rtlCol="0">
            <a:spAutoFit/>
          </a:bodyPr>
          <a:lstStyle/>
          <a:p>
            <a:r>
              <a:rPr lang="en-US" sz="1600" dirty="0" smtClean="0"/>
              <a:t>B</a:t>
            </a:r>
            <a:endParaRPr lang="en-US" sz="1600" dirty="0"/>
          </a:p>
        </p:txBody>
      </p:sp>
      <p:sp>
        <p:nvSpPr>
          <p:cNvPr id="12" name="TextBox 11"/>
          <p:cNvSpPr txBox="1"/>
          <p:nvPr/>
        </p:nvSpPr>
        <p:spPr>
          <a:xfrm>
            <a:off x="2590800" y="3810000"/>
            <a:ext cx="320922" cy="338554"/>
          </a:xfrm>
          <a:prstGeom prst="rect">
            <a:avLst/>
          </a:prstGeom>
          <a:noFill/>
        </p:spPr>
        <p:txBody>
          <a:bodyPr wrap="none" rtlCol="0">
            <a:spAutoFit/>
          </a:bodyPr>
          <a:lstStyle/>
          <a:p>
            <a:r>
              <a:rPr lang="en-US" sz="1600" dirty="0" smtClean="0"/>
              <a:t>C</a:t>
            </a:r>
            <a:endParaRPr lang="en-US" sz="1600" dirty="0"/>
          </a:p>
        </p:txBody>
      </p:sp>
      <p:sp>
        <p:nvSpPr>
          <p:cNvPr id="13" name="Oval 12"/>
          <p:cNvSpPr/>
          <p:nvPr/>
        </p:nvSpPr>
        <p:spPr bwMode="auto">
          <a:xfrm>
            <a:off x="2529840" y="2362200"/>
            <a:ext cx="137160" cy="13716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p:txBody>
      </p:sp>
      <p:sp>
        <p:nvSpPr>
          <p:cNvPr id="14" name="Oval 13"/>
          <p:cNvSpPr/>
          <p:nvPr/>
        </p:nvSpPr>
        <p:spPr bwMode="auto">
          <a:xfrm>
            <a:off x="1691640" y="3200400"/>
            <a:ext cx="137160" cy="13716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p:txBody>
      </p:sp>
      <p:sp>
        <p:nvSpPr>
          <p:cNvPr id="15" name="Oval 14"/>
          <p:cNvSpPr/>
          <p:nvPr/>
        </p:nvSpPr>
        <p:spPr bwMode="auto">
          <a:xfrm>
            <a:off x="2529840" y="4053840"/>
            <a:ext cx="137160" cy="13716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p:txBody>
      </p:sp>
      <p:sp>
        <p:nvSpPr>
          <p:cNvPr id="18" name="Rectangle 17"/>
          <p:cNvSpPr/>
          <p:nvPr/>
        </p:nvSpPr>
        <p:spPr bwMode="auto">
          <a:xfrm>
            <a:off x="381000" y="5105400"/>
            <a:ext cx="81534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p:txBody>
      </p:sp>
      <p:sp>
        <p:nvSpPr>
          <p:cNvPr id="16" name="TextBox 15"/>
          <p:cNvSpPr txBox="1"/>
          <p:nvPr/>
        </p:nvSpPr>
        <p:spPr>
          <a:xfrm>
            <a:off x="2438400" y="5105400"/>
            <a:ext cx="396262" cy="461665"/>
          </a:xfrm>
          <a:prstGeom prst="rect">
            <a:avLst/>
          </a:prstGeom>
          <a:noFill/>
        </p:spPr>
        <p:txBody>
          <a:bodyPr wrap="none" rtlCol="0">
            <a:spAutoFit/>
          </a:bodyPr>
          <a:lstStyle/>
          <a:p>
            <a:r>
              <a:rPr lang="en-US" dirty="0" smtClean="0">
                <a:latin typeface="Symbol" pitchFamily="18" charset="2"/>
              </a:rPr>
              <a:t>y</a:t>
            </a:r>
            <a:endParaRPr lang="en-US" dirty="0">
              <a:latin typeface="Symbol" pitchFamily="18" charset="2"/>
            </a:endParaRPr>
          </a:p>
        </p:txBody>
      </p:sp>
      <p:sp>
        <p:nvSpPr>
          <p:cNvPr id="17" name="TextBox 16"/>
          <p:cNvSpPr txBox="1"/>
          <p:nvPr/>
        </p:nvSpPr>
        <p:spPr>
          <a:xfrm>
            <a:off x="6614138" y="5024735"/>
            <a:ext cx="396262" cy="461665"/>
          </a:xfrm>
          <a:prstGeom prst="rect">
            <a:avLst/>
          </a:prstGeom>
          <a:solidFill>
            <a:schemeClr val="bg1"/>
          </a:solidFill>
        </p:spPr>
        <p:txBody>
          <a:bodyPr wrap="none" rtlCol="0">
            <a:spAutoFit/>
          </a:bodyPr>
          <a:lstStyle/>
          <a:p>
            <a:r>
              <a:rPr lang="en-US" dirty="0" smtClean="0">
                <a:latin typeface="Symbol" pitchFamily="18" charset="2"/>
              </a:rPr>
              <a:t>y</a:t>
            </a:r>
            <a:endParaRPr lang="en-US" dirty="0">
              <a:latin typeface="Symbol" pitchFamily="18" charset="2"/>
            </a:endParaRPr>
          </a:p>
        </p:txBody>
      </p:sp>
      <p:sp>
        <p:nvSpPr>
          <p:cNvPr id="4" name="Rectangle 3"/>
          <p:cNvSpPr/>
          <p:nvPr/>
        </p:nvSpPr>
        <p:spPr bwMode="auto">
          <a:xfrm>
            <a:off x="-533400" y="0"/>
            <a:ext cx="9982200" cy="1447800"/>
          </a:xfrm>
          <a:prstGeom prst="rect">
            <a:avLst/>
          </a:prstGeom>
          <a:solidFill>
            <a:srgbClr val="159B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p:txBody>
      </p:sp>
      <p:sp>
        <p:nvSpPr>
          <p:cNvPr id="19" name="TextBox 18"/>
          <p:cNvSpPr txBox="1"/>
          <p:nvPr/>
        </p:nvSpPr>
        <p:spPr>
          <a:xfrm>
            <a:off x="2819400" y="609600"/>
            <a:ext cx="3185487" cy="646331"/>
          </a:xfrm>
          <a:prstGeom prst="rect">
            <a:avLst/>
          </a:prstGeom>
          <a:noFill/>
        </p:spPr>
        <p:txBody>
          <a:bodyPr wrap="none" rtlCol="0">
            <a:spAutoFit/>
          </a:bodyPr>
          <a:lstStyle/>
          <a:p>
            <a:r>
              <a:rPr lang="en-US" sz="3600" dirty="0" smtClean="0">
                <a:latin typeface="Arial" pitchFamily="34" charset="0"/>
                <a:cs typeface="Arial" pitchFamily="34" charset="0"/>
              </a:rPr>
              <a:t>The Pendulum</a:t>
            </a:r>
            <a:endParaRPr lang="en-US" sz="3600" dirty="0">
              <a:latin typeface="Arial" pitchFamily="34" charset="0"/>
              <a:cs typeface="Arial" pitchFamily="34" charset="0"/>
            </a:endParaRPr>
          </a:p>
        </p:txBody>
      </p:sp>
      <p:sp>
        <p:nvSpPr>
          <p:cNvPr id="20" name="TextBox 19"/>
          <p:cNvSpPr txBox="1"/>
          <p:nvPr/>
        </p:nvSpPr>
        <p:spPr>
          <a:xfrm>
            <a:off x="7467600" y="6248400"/>
            <a:ext cx="1486304" cy="461665"/>
          </a:xfrm>
          <a:prstGeom prst="rect">
            <a:avLst/>
          </a:prstGeom>
          <a:noFill/>
        </p:spPr>
        <p:txBody>
          <a:bodyPr wrap="none" rtlCol="0">
            <a:spAutoFit/>
          </a:bodyPr>
          <a:lstStyle/>
          <a:p>
            <a:r>
              <a:rPr lang="en-US" dirty="0" err="1" smtClean="0">
                <a:latin typeface="Arial" pitchFamily="34" charset="0"/>
                <a:cs typeface="Arial" pitchFamily="34" charset="0"/>
              </a:rPr>
              <a:t>Softpedia</a:t>
            </a:r>
            <a:endParaRPr lang="en-US" dirty="0">
              <a:latin typeface="Arial" pitchFamily="34" charset="0"/>
              <a:cs typeface="Arial" pitchFamily="34" charset="0"/>
            </a:endParaRPr>
          </a:p>
        </p:txBody>
      </p:sp>
      <p:sp>
        <p:nvSpPr>
          <p:cNvPr id="21" name="Rectangle 20"/>
          <p:cNvSpPr/>
          <p:nvPr/>
        </p:nvSpPr>
        <p:spPr>
          <a:xfrm>
            <a:off x="533400" y="5638800"/>
            <a:ext cx="6324600" cy="461665"/>
          </a:xfrm>
          <a:prstGeom prst="rect">
            <a:avLst/>
          </a:prstGeom>
        </p:spPr>
        <p:txBody>
          <a:bodyPr wrap="square">
            <a:spAutoFit/>
          </a:bodyPr>
          <a:lstStyle/>
          <a:p>
            <a:pPr algn="ctr"/>
            <a:r>
              <a:rPr lang="es-ES" dirty="0" smtClean="0">
                <a:latin typeface="Arial" pitchFamily="34" charset="0"/>
                <a:cs typeface="Arial" pitchFamily="34" charset="0"/>
              </a:rPr>
              <a:t>Note </a:t>
            </a:r>
            <a:r>
              <a:rPr lang="es-ES" dirty="0" err="1" smtClean="0">
                <a:latin typeface="Arial" pitchFamily="34" charset="0"/>
                <a:cs typeface="Arial" pitchFamily="34" charset="0"/>
              </a:rPr>
              <a:t>the</a:t>
            </a:r>
            <a:r>
              <a:rPr lang="es-ES" dirty="0" smtClean="0">
                <a:latin typeface="Arial" pitchFamily="34" charset="0"/>
                <a:cs typeface="Arial" pitchFamily="34" charset="0"/>
              </a:rPr>
              <a:t> </a:t>
            </a:r>
            <a:r>
              <a:rPr lang="es-ES" dirty="0" err="1" smtClean="0">
                <a:latin typeface="Arial" pitchFamily="34" charset="0"/>
                <a:cs typeface="Arial" pitchFamily="34" charset="0"/>
              </a:rPr>
              <a:t>presence</a:t>
            </a:r>
            <a:r>
              <a:rPr lang="es-ES" dirty="0" smtClean="0">
                <a:latin typeface="Arial" pitchFamily="34" charset="0"/>
                <a:cs typeface="Arial" pitchFamily="34" charset="0"/>
              </a:rPr>
              <a:t> of </a:t>
            </a:r>
            <a:r>
              <a:rPr lang="es-ES" dirty="0" err="1" smtClean="0">
                <a:latin typeface="Arial" pitchFamily="34" charset="0"/>
                <a:cs typeface="Arial" pitchFamily="34" charset="0"/>
              </a:rPr>
              <a:t>two</a:t>
            </a:r>
            <a:r>
              <a:rPr lang="es-ES" dirty="0" smtClean="0">
                <a:latin typeface="Arial" pitchFamily="34" charset="0"/>
                <a:cs typeface="Arial" pitchFamily="34" charset="0"/>
              </a:rPr>
              <a:t> </a:t>
            </a:r>
            <a:r>
              <a:rPr lang="es-ES" dirty="0" err="1" smtClean="0">
                <a:latin typeface="Arial" pitchFamily="34" charset="0"/>
                <a:cs typeface="Arial" pitchFamily="34" charset="0"/>
              </a:rPr>
              <a:t>periodic</a:t>
            </a:r>
            <a:r>
              <a:rPr lang="es-ES" dirty="0" smtClean="0">
                <a:latin typeface="Arial" pitchFamily="34" charset="0"/>
                <a:cs typeface="Arial" pitchFamily="34" charset="0"/>
              </a:rPr>
              <a:t> </a:t>
            </a:r>
            <a:r>
              <a:rPr lang="es-ES" dirty="0" err="1" smtClean="0">
                <a:latin typeface="Arial" pitchFamily="34" charset="0"/>
                <a:cs typeface="Arial" pitchFamily="34" charset="0"/>
              </a:rPr>
              <a:t>orbits</a:t>
            </a:r>
            <a:r>
              <a:rPr lang="es-ES" dirty="0" smtClean="0">
                <a:latin typeface="Arial" pitchFamily="34" charset="0"/>
                <a:cs typeface="Arial" pitchFamily="34" charset="0"/>
              </a:rPr>
              <a:t>.</a:t>
            </a:r>
            <a:endParaRPr lang="en-US"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2" cstate="print"/>
          <a:srcRect/>
          <a:stretch>
            <a:fillRect/>
          </a:stretch>
        </p:blipFill>
        <p:spPr bwMode="auto">
          <a:xfrm>
            <a:off x="0" y="990600"/>
            <a:ext cx="2971800" cy="2879725"/>
          </a:xfrm>
          <a:prstGeom prst="rect">
            <a:avLst/>
          </a:prstGeom>
          <a:noFill/>
          <a:ln w="38100">
            <a:noFill/>
            <a:miter lim="800000"/>
            <a:headEnd/>
            <a:tailEnd/>
          </a:ln>
        </p:spPr>
      </p:pic>
      <p:pic>
        <p:nvPicPr>
          <p:cNvPr id="65539" name="Picture 3"/>
          <p:cNvPicPr>
            <a:picLocks noChangeAspect="1" noChangeArrowheads="1"/>
          </p:cNvPicPr>
          <p:nvPr/>
        </p:nvPicPr>
        <p:blipFill>
          <a:blip r:embed="rId3" cstate="print"/>
          <a:srcRect/>
          <a:stretch>
            <a:fillRect/>
          </a:stretch>
        </p:blipFill>
        <p:spPr bwMode="auto">
          <a:xfrm>
            <a:off x="2971800" y="990600"/>
            <a:ext cx="3124200" cy="2879725"/>
          </a:xfrm>
          <a:prstGeom prst="rect">
            <a:avLst/>
          </a:prstGeom>
          <a:noFill/>
          <a:ln w="38100">
            <a:noFill/>
            <a:miter lim="800000"/>
            <a:headEnd/>
            <a:tailEnd/>
          </a:ln>
        </p:spPr>
      </p:pic>
      <p:pic>
        <p:nvPicPr>
          <p:cNvPr id="65540" name="Picture 4"/>
          <p:cNvPicPr>
            <a:picLocks noChangeAspect="1" noChangeArrowheads="1"/>
          </p:cNvPicPr>
          <p:nvPr/>
        </p:nvPicPr>
        <p:blipFill>
          <a:blip r:embed="rId4" cstate="print"/>
          <a:srcRect/>
          <a:stretch>
            <a:fillRect/>
          </a:stretch>
        </p:blipFill>
        <p:spPr bwMode="auto">
          <a:xfrm>
            <a:off x="6096000" y="990600"/>
            <a:ext cx="3048000" cy="2917825"/>
          </a:xfrm>
          <a:prstGeom prst="rect">
            <a:avLst/>
          </a:prstGeom>
          <a:noFill/>
          <a:ln w="38100">
            <a:noFill/>
            <a:miter lim="800000"/>
            <a:headEnd/>
            <a:tailEnd/>
          </a:ln>
        </p:spPr>
      </p:pic>
      <p:sp>
        <p:nvSpPr>
          <p:cNvPr id="26629" name="Text Box 5"/>
          <p:cNvSpPr txBox="1">
            <a:spLocks noChangeArrowheads="1"/>
          </p:cNvSpPr>
          <p:nvPr/>
        </p:nvSpPr>
        <p:spPr bwMode="auto">
          <a:xfrm>
            <a:off x="681038" y="149225"/>
            <a:ext cx="7805737" cy="579438"/>
          </a:xfrm>
          <a:prstGeom prst="rect">
            <a:avLst/>
          </a:prstGeom>
          <a:noFill/>
          <a:ln w="38100">
            <a:noFill/>
            <a:miter lim="800000"/>
            <a:headEnd/>
            <a:tailEnd/>
          </a:ln>
          <a:effectLst/>
        </p:spPr>
        <p:txBody>
          <a:bodyPr wrap="none">
            <a:spAutoFit/>
          </a:bodyPr>
          <a:lstStyle/>
          <a:p>
            <a:pPr algn="ctr">
              <a:defRPr/>
            </a:pPr>
            <a:r>
              <a:rPr lang="en-US" sz="3200" b="1">
                <a:solidFill>
                  <a:schemeClr val="accent2"/>
                </a:solidFill>
                <a:effectLst>
                  <a:outerShdw blurRad="38100" dist="38100" dir="2700000" algn="tl">
                    <a:srgbClr val="000000"/>
                  </a:outerShdw>
                </a:effectLst>
                <a:latin typeface="Arial" pitchFamily="34" charset="0"/>
              </a:rPr>
              <a:t>Configuration space for ABA triatomics</a:t>
            </a:r>
          </a:p>
        </p:txBody>
      </p:sp>
      <p:pic>
        <p:nvPicPr>
          <p:cNvPr id="65542" name="Picture 6"/>
          <p:cNvPicPr>
            <a:picLocks noChangeAspect="1" noChangeArrowheads="1"/>
          </p:cNvPicPr>
          <p:nvPr/>
        </p:nvPicPr>
        <p:blipFill>
          <a:blip r:embed="rId5" cstate="print"/>
          <a:srcRect/>
          <a:stretch>
            <a:fillRect/>
          </a:stretch>
        </p:blipFill>
        <p:spPr bwMode="auto">
          <a:xfrm>
            <a:off x="5715000" y="3962400"/>
            <a:ext cx="2590800" cy="2516188"/>
          </a:xfrm>
          <a:prstGeom prst="rect">
            <a:avLst/>
          </a:prstGeom>
          <a:noFill/>
          <a:ln w="38100">
            <a:noFill/>
            <a:miter lim="800000"/>
            <a:headEnd/>
            <a:tailEnd/>
          </a:ln>
        </p:spPr>
      </p:pic>
      <p:sp>
        <p:nvSpPr>
          <p:cNvPr id="65543" name="Text Box 7"/>
          <p:cNvSpPr txBox="1">
            <a:spLocks noChangeArrowheads="1"/>
          </p:cNvSpPr>
          <p:nvPr/>
        </p:nvSpPr>
        <p:spPr bwMode="auto">
          <a:xfrm>
            <a:off x="1219200" y="4724400"/>
            <a:ext cx="3581400" cy="854075"/>
          </a:xfrm>
          <a:prstGeom prst="rect">
            <a:avLst/>
          </a:prstGeom>
          <a:noFill/>
          <a:ln w="31750">
            <a:solidFill>
              <a:srgbClr val="FF0000"/>
            </a:solidFill>
            <a:miter lim="800000"/>
            <a:headEnd/>
            <a:tailEnd/>
          </a:ln>
        </p:spPr>
        <p:txBody>
          <a:bodyPr>
            <a:spAutoFit/>
          </a:bodyPr>
          <a:lstStyle/>
          <a:p>
            <a:r>
              <a:rPr lang="en-US"/>
              <a:t>Map 2-D problem onto 1-D hindered rotor.</a:t>
            </a:r>
          </a:p>
        </p:txBody>
      </p:sp>
      <p:sp>
        <p:nvSpPr>
          <p:cNvPr id="65544" name="Text Box 8"/>
          <p:cNvSpPr txBox="1">
            <a:spLocks noChangeArrowheads="1"/>
          </p:cNvSpPr>
          <p:nvPr/>
        </p:nvSpPr>
        <p:spPr bwMode="auto">
          <a:xfrm>
            <a:off x="6934200" y="6324600"/>
            <a:ext cx="379413" cy="519113"/>
          </a:xfrm>
          <a:prstGeom prst="rect">
            <a:avLst/>
          </a:prstGeom>
          <a:solidFill>
            <a:schemeClr val="bg1"/>
          </a:solidFill>
          <a:ln w="9525">
            <a:noFill/>
            <a:miter lim="800000"/>
            <a:headEnd/>
            <a:tailEnd/>
          </a:ln>
        </p:spPr>
        <p:txBody>
          <a:bodyPr wrap="none">
            <a:spAutoFit/>
          </a:bodyPr>
          <a:lstStyle/>
          <a:p>
            <a:r>
              <a:rPr lang="en-US" sz="2800">
                <a:latin typeface="Symbol" pitchFamily="18" charset="2"/>
              </a:rPr>
              <a:t>c</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1027"/>
          <p:cNvSpPr txBox="1">
            <a:spLocks noChangeArrowheads="1"/>
          </p:cNvSpPr>
          <p:nvPr/>
        </p:nvSpPr>
        <p:spPr bwMode="auto">
          <a:xfrm>
            <a:off x="304800" y="1143000"/>
            <a:ext cx="731838" cy="457200"/>
          </a:xfrm>
          <a:prstGeom prst="rect">
            <a:avLst/>
          </a:prstGeom>
          <a:noFill/>
          <a:ln w="9525">
            <a:noFill/>
            <a:miter lim="800000"/>
            <a:headEnd/>
            <a:tailEnd/>
          </a:ln>
        </p:spPr>
        <p:txBody>
          <a:bodyPr>
            <a:spAutoFit/>
          </a:bodyPr>
          <a:lstStyle/>
          <a:p>
            <a:r>
              <a:rPr lang="en-US" i="1"/>
              <a:t>H</a:t>
            </a:r>
            <a:r>
              <a:rPr lang="en-US" baseline="-25000"/>
              <a:t>QM</a:t>
            </a:r>
          </a:p>
        </p:txBody>
      </p:sp>
      <p:sp>
        <p:nvSpPr>
          <p:cNvPr id="66563" name="Text Box 1028"/>
          <p:cNvSpPr txBox="1">
            <a:spLocks noChangeArrowheads="1"/>
          </p:cNvSpPr>
          <p:nvPr/>
        </p:nvSpPr>
        <p:spPr bwMode="auto">
          <a:xfrm>
            <a:off x="381000" y="3276600"/>
            <a:ext cx="731838" cy="457200"/>
          </a:xfrm>
          <a:prstGeom prst="rect">
            <a:avLst/>
          </a:prstGeom>
          <a:noFill/>
          <a:ln w="9525">
            <a:noFill/>
            <a:miter lim="800000"/>
            <a:headEnd/>
            <a:tailEnd/>
          </a:ln>
        </p:spPr>
        <p:txBody>
          <a:bodyPr>
            <a:spAutoFit/>
          </a:bodyPr>
          <a:lstStyle/>
          <a:p>
            <a:r>
              <a:rPr lang="en-US" i="1"/>
              <a:t>H</a:t>
            </a:r>
            <a:r>
              <a:rPr lang="en-US" baseline="-25000"/>
              <a:t>CM</a:t>
            </a:r>
          </a:p>
        </p:txBody>
      </p:sp>
      <p:sp>
        <p:nvSpPr>
          <p:cNvPr id="66564" name="AutoShape 1029"/>
          <p:cNvSpPr>
            <a:spLocks noChangeArrowheads="1"/>
          </p:cNvSpPr>
          <p:nvPr/>
        </p:nvSpPr>
        <p:spPr bwMode="auto">
          <a:xfrm>
            <a:off x="685800" y="1676400"/>
            <a:ext cx="304800" cy="1600200"/>
          </a:xfrm>
          <a:prstGeom prst="upDownArrow">
            <a:avLst>
              <a:gd name="adj1" fmla="val 50000"/>
              <a:gd name="adj2" fmla="val 105000"/>
            </a:avLst>
          </a:prstGeom>
          <a:solidFill>
            <a:schemeClr val="accent1"/>
          </a:solidFill>
          <a:ln w="9525">
            <a:solidFill>
              <a:schemeClr val="tx1"/>
            </a:solidFill>
            <a:miter lim="800000"/>
            <a:headEnd/>
            <a:tailEnd/>
          </a:ln>
        </p:spPr>
        <p:txBody>
          <a:bodyPr wrap="none" anchor="ctr"/>
          <a:lstStyle/>
          <a:p>
            <a:endParaRPr lang="en-US"/>
          </a:p>
        </p:txBody>
      </p:sp>
      <p:sp>
        <p:nvSpPr>
          <p:cNvPr id="66565" name="Line 1030"/>
          <p:cNvSpPr>
            <a:spLocks noChangeShapeType="1"/>
          </p:cNvSpPr>
          <p:nvPr/>
        </p:nvSpPr>
        <p:spPr bwMode="auto">
          <a:xfrm flipV="1">
            <a:off x="1265238" y="3505200"/>
            <a:ext cx="2590800" cy="0"/>
          </a:xfrm>
          <a:prstGeom prst="line">
            <a:avLst/>
          </a:prstGeom>
          <a:noFill/>
          <a:ln w="41275">
            <a:solidFill>
              <a:srgbClr val="0000FF"/>
            </a:solidFill>
            <a:round/>
            <a:headEnd/>
            <a:tailEnd type="triangle" w="med" len="med"/>
          </a:ln>
        </p:spPr>
        <p:txBody>
          <a:bodyPr/>
          <a:lstStyle/>
          <a:p>
            <a:endParaRPr lang="en-US"/>
          </a:p>
        </p:txBody>
      </p:sp>
      <p:sp>
        <p:nvSpPr>
          <p:cNvPr id="66566" name="Text Box 1031"/>
          <p:cNvSpPr txBox="1">
            <a:spLocks noChangeArrowheads="1"/>
          </p:cNvSpPr>
          <p:nvPr/>
        </p:nvSpPr>
        <p:spPr bwMode="auto">
          <a:xfrm>
            <a:off x="3962400" y="3352800"/>
            <a:ext cx="1143000" cy="457200"/>
          </a:xfrm>
          <a:prstGeom prst="rect">
            <a:avLst/>
          </a:prstGeom>
          <a:noFill/>
          <a:ln w="9525">
            <a:noFill/>
            <a:miter lim="800000"/>
            <a:headEnd/>
            <a:tailEnd/>
          </a:ln>
        </p:spPr>
        <p:txBody>
          <a:bodyPr>
            <a:spAutoFit/>
          </a:bodyPr>
          <a:lstStyle/>
          <a:p>
            <a:r>
              <a:rPr lang="en-US" i="1"/>
              <a:t>K’</a:t>
            </a:r>
            <a:r>
              <a:rPr lang="en-US" baseline="-25000"/>
              <a:t>CM</a:t>
            </a:r>
          </a:p>
        </p:txBody>
      </p:sp>
      <p:sp>
        <p:nvSpPr>
          <p:cNvPr id="66567" name="Text Box 1032"/>
          <p:cNvSpPr txBox="1">
            <a:spLocks noChangeArrowheads="1"/>
          </p:cNvSpPr>
          <p:nvPr/>
        </p:nvSpPr>
        <p:spPr bwMode="auto">
          <a:xfrm>
            <a:off x="4084638" y="1295400"/>
            <a:ext cx="990600" cy="457200"/>
          </a:xfrm>
          <a:prstGeom prst="rect">
            <a:avLst/>
          </a:prstGeom>
          <a:noFill/>
          <a:ln w="9525">
            <a:noFill/>
            <a:miter lim="800000"/>
            <a:headEnd/>
            <a:tailEnd/>
          </a:ln>
        </p:spPr>
        <p:txBody>
          <a:bodyPr>
            <a:spAutoFit/>
          </a:bodyPr>
          <a:lstStyle/>
          <a:p>
            <a:r>
              <a:rPr lang="en-US" i="1"/>
              <a:t>K’</a:t>
            </a:r>
            <a:r>
              <a:rPr lang="en-US" baseline="-25000"/>
              <a:t>QM</a:t>
            </a:r>
          </a:p>
        </p:txBody>
      </p:sp>
      <p:sp>
        <p:nvSpPr>
          <p:cNvPr id="66568" name="AutoShape 1034"/>
          <p:cNvSpPr>
            <a:spLocks noChangeArrowheads="1"/>
          </p:cNvSpPr>
          <p:nvPr/>
        </p:nvSpPr>
        <p:spPr bwMode="auto">
          <a:xfrm>
            <a:off x="4237038" y="1752600"/>
            <a:ext cx="152400" cy="1447800"/>
          </a:xfrm>
          <a:prstGeom prst="upArrow">
            <a:avLst>
              <a:gd name="adj1" fmla="val 50000"/>
              <a:gd name="adj2" fmla="val 237500"/>
            </a:avLst>
          </a:prstGeom>
          <a:solidFill>
            <a:schemeClr val="accent1"/>
          </a:solidFill>
          <a:ln w="9525">
            <a:solidFill>
              <a:schemeClr val="tx1"/>
            </a:solidFill>
            <a:miter lim="800000"/>
            <a:headEnd/>
            <a:tailEnd/>
          </a:ln>
        </p:spPr>
        <p:txBody>
          <a:bodyPr wrap="none" anchor="ctr"/>
          <a:lstStyle/>
          <a:p>
            <a:endParaRPr lang="en-US"/>
          </a:p>
        </p:txBody>
      </p:sp>
      <p:sp>
        <p:nvSpPr>
          <p:cNvPr id="45069" name="Text Box 1037"/>
          <p:cNvSpPr txBox="1">
            <a:spLocks noChangeArrowheads="1"/>
          </p:cNvSpPr>
          <p:nvPr/>
        </p:nvSpPr>
        <p:spPr bwMode="auto">
          <a:xfrm>
            <a:off x="533400" y="152400"/>
            <a:ext cx="8001000" cy="519113"/>
          </a:xfrm>
          <a:prstGeom prst="rect">
            <a:avLst/>
          </a:prstGeom>
          <a:noFill/>
          <a:ln w="9525">
            <a:noFill/>
            <a:miter lim="800000"/>
            <a:headEnd/>
            <a:tailEnd/>
          </a:ln>
          <a:effectLst/>
        </p:spPr>
        <p:txBody>
          <a:bodyPr wrap="none">
            <a:spAutoFit/>
          </a:bodyPr>
          <a:lstStyle/>
          <a:p>
            <a:pPr>
              <a:defRPr/>
            </a:pPr>
            <a:r>
              <a:rPr lang="en-US" sz="2800">
                <a:solidFill>
                  <a:schemeClr val="accent2"/>
                </a:solidFill>
                <a:effectLst>
                  <a:outerShdw blurRad="38100" dist="38100" dir="2700000" algn="tl">
                    <a:srgbClr val="000000"/>
                  </a:outerShdw>
                </a:effectLst>
                <a:latin typeface="Arial" pitchFamily="34" charset="0"/>
              </a:rPr>
              <a:t>Schematic of Semiclassical Visualization Scheme</a:t>
            </a:r>
          </a:p>
        </p:txBody>
      </p:sp>
      <p:sp>
        <p:nvSpPr>
          <p:cNvPr id="66570" name="Text Box 1038"/>
          <p:cNvSpPr txBox="1">
            <a:spLocks noChangeArrowheads="1"/>
          </p:cNvSpPr>
          <p:nvPr/>
        </p:nvSpPr>
        <p:spPr bwMode="auto">
          <a:xfrm>
            <a:off x="5029200" y="1524000"/>
            <a:ext cx="3810000" cy="2314575"/>
          </a:xfrm>
          <a:prstGeom prst="rect">
            <a:avLst/>
          </a:prstGeom>
          <a:noFill/>
          <a:ln w="31750">
            <a:solidFill>
              <a:srgbClr val="0000FF"/>
            </a:solidFill>
            <a:miter lim="800000"/>
            <a:headEnd/>
            <a:tailEnd/>
          </a:ln>
        </p:spPr>
        <p:txBody>
          <a:bodyPr>
            <a:spAutoFit/>
          </a:bodyPr>
          <a:lstStyle/>
          <a:p>
            <a:r>
              <a:rPr lang="en-US">
                <a:solidFill>
                  <a:schemeClr val="accent2"/>
                </a:solidFill>
                <a:latin typeface="Arial" pitchFamily="34" charset="0"/>
              </a:rPr>
              <a:t>1-D wave functions localized along </a:t>
            </a:r>
            <a:r>
              <a:rPr lang="en-US">
                <a:solidFill>
                  <a:schemeClr val="accent2"/>
                </a:solidFill>
                <a:latin typeface="Symbol" pitchFamily="18" charset="2"/>
              </a:rPr>
              <a:t>c</a:t>
            </a:r>
            <a:r>
              <a:rPr lang="en-US">
                <a:solidFill>
                  <a:schemeClr val="accent2"/>
                </a:solidFill>
                <a:latin typeface="Arial" pitchFamily="34" charset="0"/>
              </a:rPr>
              <a:t> correspond to normal mode type motion. Localization is a signature of a nonlinear resonance.</a:t>
            </a:r>
          </a:p>
        </p:txBody>
      </p:sp>
      <p:sp>
        <p:nvSpPr>
          <p:cNvPr id="66571" name="Text Box 1039"/>
          <p:cNvSpPr txBox="1">
            <a:spLocks noChangeArrowheads="1"/>
          </p:cNvSpPr>
          <p:nvPr/>
        </p:nvSpPr>
        <p:spPr bwMode="auto">
          <a:xfrm>
            <a:off x="746125" y="5070475"/>
            <a:ext cx="6624638" cy="457200"/>
          </a:xfrm>
          <a:prstGeom prst="rect">
            <a:avLst/>
          </a:prstGeom>
          <a:noFill/>
          <a:ln w="9525">
            <a:noFill/>
            <a:miter lim="800000"/>
            <a:headEnd/>
            <a:tailEnd/>
          </a:ln>
        </p:spPr>
        <p:txBody>
          <a:bodyPr wrap="none">
            <a:spAutoFit/>
          </a:bodyPr>
          <a:lstStyle/>
          <a:p>
            <a:r>
              <a:rPr lang="en-US"/>
              <a:t>This localization connects to ideas of periodic orbits.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2" cstate="print"/>
          <a:srcRect/>
          <a:stretch>
            <a:fillRect/>
          </a:stretch>
        </p:blipFill>
        <p:spPr bwMode="auto">
          <a:xfrm>
            <a:off x="381000" y="304800"/>
            <a:ext cx="8458200" cy="3132138"/>
          </a:xfrm>
          <a:prstGeom prst="rect">
            <a:avLst/>
          </a:prstGeom>
          <a:noFill/>
          <a:ln w="9525">
            <a:noFill/>
            <a:miter lim="800000"/>
            <a:headEnd/>
            <a:tailEnd/>
          </a:ln>
        </p:spPr>
      </p:pic>
      <p:pic>
        <p:nvPicPr>
          <p:cNvPr id="67587" name="Picture 5"/>
          <p:cNvPicPr>
            <a:picLocks noChangeAspect="1" noChangeArrowheads="1"/>
          </p:cNvPicPr>
          <p:nvPr/>
        </p:nvPicPr>
        <p:blipFill>
          <a:blip r:embed="rId3" cstate="print"/>
          <a:srcRect/>
          <a:stretch>
            <a:fillRect/>
          </a:stretch>
        </p:blipFill>
        <p:spPr bwMode="auto">
          <a:xfrm>
            <a:off x="1611313" y="3071813"/>
            <a:ext cx="5703887" cy="280987"/>
          </a:xfrm>
          <a:prstGeom prst="rect">
            <a:avLst/>
          </a:prstGeom>
          <a:noFill/>
          <a:ln w="9525">
            <a:noFill/>
            <a:miter lim="800000"/>
            <a:headEnd/>
            <a:tailEnd/>
          </a:ln>
        </p:spPr>
      </p:pic>
      <p:sp>
        <p:nvSpPr>
          <p:cNvPr id="67588" name="Rectangle 6"/>
          <p:cNvSpPr>
            <a:spLocks noChangeArrowheads="1"/>
          </p:cNvSpPr>
          <p:nvPr/>
        </p:nvSpPr>
        <p:spPr bwMode="auto">
          <a:xfrm>
            <a:off x="304800" y="3886200"/>
            <a:ext cx="8458200" cy="2835275"/>
          </a:xfrm>
          <a:prstGeom prst="rect">
            <a:avLst/>
          </a:prstGeom>
          <a:noFill/>
          <a:ln w="9525">
            <a:noFill/>
            <a:miter lim="800000"/>
            <a:headEnd/>
            <a:tailEnd/>
          </a:ln>
        </p:spPr>
        <p:txBody>
          <a:bodyPr>
            <a:spAutoFit/>
          </a:bodyPr>
          <a:lstStyle/>
          <a:p>
            <a:pPr>
              <a:spcBef>
                <a:spcPct val="50000"/>
              </a:spcBef>
            </a:pPr>
            <a:r>
              <a:rPr lang="en-US" sz="2000"/>
              <a:t>The dispersed fluoresence spectrum of the ground electronic state of SCCl</a:t>
            </a:r>
            <a:r>
              <a:rPr lang="en-US" sz="2000" baseline="-25000"/>
              <a:t>2</a:t>
            </a:r>
            <a:r>
              <a:rPr lang="en-US" sz="2000"/>
              <a:t>, is analyzed in a very complex region of vibrational excitation, 7000</a:t>
            </a:r>
            <a:r>
              <a:rPr lang="en-US" sz="2000">
                <a:latin typeface="ChemBats2" charset="0"/>
              </a:rPr>
              <a:t>-</a:t>
            </a:r>
            <a:r>
              <a:rPr lang="en-US" sz="2000"/>
              <a:t>9000 cm</a:t>
            </a:r>
            <a:r>
              <a:rPr lang="en-US" sz="2000">
                <a:latin typeface="ChemBats2" charset="0"/>
              </a:rPr>
              <a:t>-</a:t>
            </a:r>
            <a:r>
              <a:rPr lang="en-US" sz="2000"/>
              <a:t>1. We assign most of the inferred excited vibrational levels in terms of approximate constants of the motion. Furthermore, each level is associated with a rung on a ladder of quantum states on the basis of common reduced dimension fundamental motions. The resulting ladders cannot be identified by any experimental means, and it is the interspersing in energy of their rungs that makes the spectrum complex even after the process of level separation into polyads.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2" cstate="print"/>
          <a:srcRect/>
          <a:stretch>
            <a:fillRect/>
          </a:stretch>
        </p:blipFill>
        <p:spPr bwMode="auto">
          <a:xfrm>
            <a:off x="4572000" y="304800"/>
            <a:ext cx="4038600" cy="6153150"/>
          </a:xfrm>
          <a:prstGeom prst="rect">
            <a:avLst/>
          </a:prstGeom>
          <a:noFill/>
          <a:ln w="9525">
            <a:noFill/>
            <a:miter lim="800000"/>
            <a:headEnd/>
            <a:tailEnd/>
          </a:ln>
        </p:spPr>
      </p:pic>
      <p:sp>
        <p:nvSpPr>
          <p:cNvPr id="68611" name="Rectangle 3"/>
          <p:cNvSpPr>
            <a:spLocks noChangeArrowheads="1"/>
          </p:cNvSpPr>
          <p:nvPr/>
        </p:nvSpPr>
        <p:spPr bwMode="auto">
          <a:xfrm>
            <a:off x="228600" y="2514600"/>
            <a:ext cx="4343400" cy="2835275"/>
          </a:xfrm>
          <a:prstGeom prst="rect">
            <a:avLst/>
          </a:prstGeom>
          <a:noFill/>
          <a:ln w="9525">
            <a:noFill/>
            <a:miter lim="800000"/>
            <a:headEnd/>
            <a:tailEnd/>
          </a:ln>
        </p:spPr>
        <p:txBody>
          <a:bodyPr>
            <a:spAutoFit/>
          </a:bodyPr>
          <a:lstStyle/>
          <a:p>
            <a:pPr>
              <a:spcBef>
                <a:spcPct val="50000"/>
              </a:spcBef>
            </a:pPr>
            <a:r>
              <a:rPr lang="en-US" sz="2000"/>
              <a:t>Probability distribution plotted as a function of the </a:t>
            </a:r>
            <a:r>
              <a:rPr lang="en-US" sz="2000" i="1"/>
              <a:t>Q</a:t>
            </a:r>
            <a:r>
              <a:rPr lang="en-US" sz="2000" baseline="-25000"/>
              <a:t>5</a:t>
            </a:r>
            <a:r>
              <a:rPr lang="en-US" sz="2000"/>
              <a:t> and </a:t>
            </a:r>
            <a:r>
              <a:rPr lang="en-US" sz="2000" i="1"/>
              <a:t>Q</a:t>
            </a:r>
            <a:r>
              <a:rPr lang="en-US" sz="2000" baseline="-25000"/>
              <a:t>6</a:t>
            </a:r>
            <a:r>
              <a:rPr lang="en-US" sz="2000"/>
              <a:t> coordinates for increasing values of </a:t>
            </a:r>
            <a:r>
              <a:rPr lang="en-US" sz="2000" i="1"/>
              <a:t>Q</a:t>
            </a:r>
            <a:r>
              <a:rPr lang="en-US" sz="2000" baseline="-25000"/>
              <a:t>1</a:t>
            </a:r>
            <a:r>
              <a:rPr lang="en-US" sz="2000"/>
              <a:t> going from (a)</a:t>
            </a:r>
            <a:r>
              <a:rPr lang="en-US" sz="2000">
                <a:latin typeface="ChemBats2" charset="0"/>
              </a:rPr>
              <a:t>-</a:t>
            </a:r>
            <a:r>
              <a:rPr lang="en-US" sz="2000"/>
              <a:t>(f). This state is the highest energy state obtained from the K</a:t>
            </a:r>
            <a:r>
              <a:rPr lang="en-US" sz="2000" baseline="-25000"/>
              <a:t>v</a:t>
            </a:r>
            <a:r>
              <a:rPr lang="en-US" sz="2000"/>
              <a:t> with all off-diagonal coupling set to zero except the </a:t>
            </a:r>
            <a:r>
              <a:rPr lang="en-US" sz="2000" i="1"/>
              <a:t>k</a:t>
            </a:r>
            <a:r>
              <a:rPr lang="en-US" sz="2000" baseline="-25000"/>
              <a:t>156 </a:t>
            </a:r>
            <a:r>
              <a:rPr lang="en-US" sz="2000"/>
              <a:t>term. The </a:t>
            </a:r>
            <a:r>
              <a:rPr lang="en-US" sz="2000" i="1"/>
              <a:t>k</a:t>
            </a:r>
            <a:r>
              <a:rPr lang="en-US" sz="2000" baseline="-25000"/>
              <a:t>156</a:t>
            </a:r>
            <a:r>
              <a:rPr lang="en-US" sz="2000"/>
              <a:t> term mixes the zero-order states </a:t>
            </a:r>
            <a:r>
              <a:rPr lang="en-US" sz="2000">
                <a:latin typeface="MTSY" charset="0"/>
              </a:rPr>
              <a:t>|</a:t>
            </a:r>
            <a:r>
              <a:rPr lang="en-US" sz="2000"/>
              <a:t>5 </a:t>
            </a:r>
            <a:r>
              <a:rPr lang="en-US" sz="2000">
                <a:latin typeface="ChemBats2" charset="0"/>
              </a:rPr>
              <a:t>- </a:t>
            </a:r>
            <a:r>
              <a:rPr lang="en-US" sz="2000" i="1"/>
              <a:t>p</a:t>
            </a:r>
            <a:r>
              <a:rPr lang="en-US" sz="2000"/>
              <a:t>, 2, 2, 0, 0 </a:t>
            </a:r>
            <a:r>
              <a:rPr lang="en-US" sz="2000">
                <a:latin typeface="ChemBats2" charset="0"/>
              </a:rPr>
              <a:t>+ </a:t>
            </a:r>
            <a:r>
              <a:rPr lang="en-US" sz="2000" i="1"/>
              <a:t>p</a:t>
            </a:r>
            <a:r>
              <a:rPr lang="en-US" sz="2000"/>
              <a:t>, 2 </a:t>
            </a:r>
            <a:r>
              <a:rPr lang="en-US" sz="2000">
                <a:latin typeface="ChemBats2" charset="0"/>
              </a:rPr>
              <a:t>+ </a:t>
            </a:r>
            <a:r>
              <a:rPr lang="en-US" sz="2000" i="1"/>
              <a:t>p</a:t>
            </a:r>
            <a:r>
              <a:rPr lang="en-US" sz="2000">
                <a:latin typeface="Symbol" pitchFamily="18" charset="2"/>
              </a:rPr>
              <a:t>ñ </a:t>
            </a:r>
            <a:r>
              <a:rPr lang="en-US" sz="2000"/>
              <a:t>where </a:t>
            </a:r>
            <a:r>
              <a:rPr lang="en-US" sz="2000" i="1"/>
              <a:t>p </a:t>
            </a:r>
            <a:r>
              <a:rPr lang="en-US" sz="2000">
                <a:latin typeface="ChemBats2" charset="0"/>
              </a:rPr>
              <a:t>= </a:t>
            </a:r>
            <a:r>
              <a:rPr lang="en-US" sz="2000"/>
              <a:t>0</a:t>
            </a:r>
            <a:r>
              <a:rPr lang="en-US" sz="2000">
                <a:latin typeface="ChemBats2" charset="0"/>
              </a:rPr>
              <a:t>-</a:t>
            </a:r>
            <a:r>
              <a:rPr lang="en-US" sz="2000"/>
              <a:t>5.</a:t>
            </a:r>
          </a:p>
        </p:txBody>
      </p:sp>
      <p:sp>
        <p:nvSpPr>
          <p:cNvPr id="68612" name="Text Box 4"/>
          <p:cNvSpPr txBox="1">
            <a:spLocks noChangeArrowheads="1"/>
          </p:cNvSpPr>
          <p:nvPr/>
        </p:nvSpPr>
        <p:spPr bwMode="auto">
          <a:xfrm>
            <a:off x="109538" y="1462088"/>
            <a:ext cx="4538662" cy="519112"/>
          </a:xfrm>
          <a:prstGeom prst="rect">
            <a:avLst/>
          </a:prstGeom>
          <a:noFill/>
          <a:ln w="9525">
            <a:noFill/>
            <a:miter lim="800000"/>
            <a:headEnd/>
            <a:tailEnd/>
          </a:ln>
        </p:spPr>
        <p:txBody>
          <a:bodyPr wrap="none">
            <a:spAutoFit/>
          </a:bodyPr>
          <a:lstStyle/>
          <a:p>
            <a:r>
              <a:rPr lang="en-US" sz="2800">
                <a:solidFill>
                  <a:schemeClr val="accent2"/>
                </a:solidFill>
                <a:latin typeface="Arial" pitchFamily="34" charset="0"/>
              </a:rPr>
              <a:t>Visualizing Wave Functions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a:blip r:embed="rId2" cstate="print"/>
          <a:srcRect/>
          <a:stretch>
            <a:fillRect/>
          </a:stretch>
        </p:blipFill>
        <p:spPr bwMode="auto">
          <a:xfrm>
            <a:off x="4648200" y="2971800"/>
            <a:ext cx="3581400" cy="2092325"/>
          </a:xfrm>
          <a:prstGeom prst="rect">
            <a:avLst/>
          </a:prstGeom>
          <a:noFill/>
          <a:ln w="9525">
            <a:noFill/>
            <a:miter lim="800000"/>
            <a:headEnd/>
            <a:tailEnd/>
          </a:ln>
        </p:spPr>
      </p:pic>
      <p:sp>
        <p:nvSpPr>
          <p:cNvPr id="69635" name="Text Box 3"/>
          <p:cNvSpPr txBox="1">
            <a:spLocks noChangeArrowheads="1"/>
          </p:cNvSpPr>
          <p:nvPr/>
        </p:nvSpPr>
        <p:spPr bwMode="auto">
          <a:xfrm>
            <a:off x="593725" y="650875"/>
            <a:ext cx="8016875" cy="457200"/>
          </a:xfrm>
          <a:prstGeom prst="rect">
            <a:avLst/>
          </a:prstGeom>
          <a:noFill/>
          <a:ln w="9525">
            <a:noFill/>
            <a:miter lim="800000"/>
            <a:headEnd/>
            <a:tailEnd/>
          </a:ln>
        </p:spPr>
        <p:txBody>
          <a:bodyPr>
            <a:spAutoFit/>
          </a:bodyPr>
          <a:lstStyle/>
          <a:p>
            <a:r>
              <a:rPr lang="en-US"/>
              <a:t>For the case with all couplings are set to zero except k</a:t>
            </a:r>
            <a:r>
              <a:rPr lang="en-US" baseline="-25000"/>
              <a:t>156 </a:t>
            </a:r>
            <a:endParaRPr lang="en-US"/>
          </a:p>
        </p:txBody>
      </p:sp>
      <p:pic>
        <p:nvPicPr>
          <p:cNvPr id="69636" name="Picture 4"/>
          <p:cNvPicPr>
            <a:picLocks noChangeAspect="1" noChangeArrowheads="1"/>
          </p:cNvPicPr>
          <p:nvPr/>
        </p:nvPicPr>
        <p:blipFill>
          <a:blip r:embed="rId3" cstate="print"/>
          <a:srcRect/>
          <a:stretch>
            <a:fillRect/>
          </a:stretch>
        </p:blipFill>
        <p:spPr bwMode="auto">
          <a:xfrm>
            <a:off x="457200" y="2133600"/>
            <a:ext cx="2687638" cy="4095750"/>
          </a:xfrm>
          <a:prstGeom prst="rect">
            <a:avLst/>
          </a:prstGeom>
          <a:noFill/>
          <a:ln w="9525">
            <a:noFill/>
            <a:miter lim="800000"/>
            <a:headEnd/>
            <a:tailEnd/>
          </a:ln>
        </p:spPr>
      </p:pic>
      <p:sp>
        <p:nvSpPr>
          <p:cNvPr id="69637" name="AutoShape 5"/>
          <p:cNvSpPr>
            <a:spLocks noChangeArrowheads="1"/>
          </p:cNvSpPr>
          <p:nvPr/>
        </p:nvSpPr>
        <p:spPr bwMode="auto">
          <a:xfrm>
            <a:off x="3429000" y="3886200"/>
            <a:ext cx="990600" cy="228600"/>
          </a:xfrm>
          <a:prstGeom prst="rightArrow">
            <a:avLst>
              <a:gd name="adj1" fmla="val 50000"/>
              <a:gd name="adj2" fmla="val 108333"/>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p:cNvPicPr>
            <a:picLocks noChangeAspect="1" noChangeArrowheads="1"/>
          </p:cNvPicPr>
          <p:nvPr/>
        </p:nvPicPr>
        <p:blipFill>
          <a:blip r:embed="rId2" cstate="print"/>
          <a:srcRect/>
          <a:stretch>
            <a:fillRect/>
          </a:stretch>
        </p:blipFill>
        <p:spPr bwMode="auto">
          <a:xfrm>
            <a:off x="381000" y="762000"/>
            <a:ext cx="3813175" cy="5770563"/>
          </a:xfrm>
          <a:prstGeom prst="rect">
            <a:avLst/>
          </a:prstGeom>
          <a:noFill/>
          <a:ln w="31750">
            <a:solidFill>
              <a:srgbClr val="FF0000"/>
            </a:solidFill>
            <a:miter lim="800000"/>
            <a:headEnd/>
            <a:tailEnd/>
          </a:ln>
        </p:spPr>
      </p:pic>
      <p:pic>
        <p:nvPicPr>
          <p:cNvPr id="70659" name="Picture 4"/>
          <p:cNvPicPr>
            <a:picLocks noChangeAspect="1" noChangeArrowheads="1"/>
          </p:cNvPicPr>
          <p:nvPr/>
        </p:nvPicPr>
        <p:blipFill>
          <a:blip r:embed="rId3" cstate="print"/>
          <a:srcRect/>
          <a:stretch>
            <a:fillRect/>
          </a:stretch>
        </p:blipFill>
        <p:spPr bwMode="auto">
          <a:xfrm>
            <a:off x="4800600" y="762000"/>
            <a:ext cx="3813175" cy="5794375"/>
          </a:xfrm>
          <a:prstGeom prst="rect">
            <a:avLst/>
          </a:prstGeom>
          <a:noFill/>
          <a:ln w="31750">
            <a:solidFill>
              <a:srgbClr val="FF0000"/>
            </a:solid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2" cstate="print"/>
          <a:srcRect/>
          <a:stretch>
            <a:fillRect/>
          </a:stretch>
        </p:blipFill>
        <p:spPr bwMode="auto">
          <a:xfrm>
            <a:off x="457200" y="609600"/>
            <a:ext cx="4038600" cy="5726113"/>
          </a:xfrm>
          <a:prstGeom prst="rect">
            <a:avLst/>
          </a:prstGeom>
          <a:noFill/>
          <a:ln w="31750">
            <a:solidFill>
              <a:srgbClr val="FF0000"/>
            </a:solidFill>
            <a:miter lim="800000"/>
            <a:headEnd/>
            <a:tailEnd/>
          </a:ln>
        </p:spPr>
      </p:pic>
      <p:sp>
        <p:nvSpPr>
          <p:cNvPr id="71683" name="Text Box 3"/>
          <p:cNvSpPr txBox="1">
            <a:spLocks noChangeArrowheads="1"/>
          </p:cNvSpPr>
          <p:nvPr/>
        </p:nvSpPr>
        <p:spPr bwMode="auto">
          <a:xfrm>
            <a:off x="4800600" y="1981200"/>
            <a:ext cx="3978275" cy="1917700"/>
          </a:xfrm>
          <a:prstGeom prst="rect">
            <a:avLst/>
          </a:prstGeom>
          <a:noFill/>
          <a:ln w="9525">
            <a:noFill/>
            <a:miter lim="800000"/>
            <a:headEnd/>
            <a:tailEnd/>
          </a:ln>
        </p:spPr>
        <p:txBody>
          <a:bodyPr>
            <a:spAutoFit/>
          </a:bodyPr>
          <a:lstStyle/>
          <a:p>
            <a:r>
              <a:rPr lang="en-US"/>
              <a:t>Jung has sorted through the wave functions and classified most of the states as progressions built on hindered rotor like states.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381000"/>
            <a:ext cx="7772400" cy="1143000"/>
          </a:xfrm>
        </p:spPr>
        <p:txBody>
          <a:bodyPr/>
          <a:lstStyle/>
          <a:p>
            <a:pPr eaLnBrk="1" hangingPunct="1">
              <a:defRPr/>
            </a:pPr>
            <a:r>
              <a:rPr lang="en-US" sz="4000" smtClean="0">
                <a:solidFill>
                  <a:schemeClr val="accent2"/>
                </a:solidFill>
                <a:effectLst>
                  <a:outerShdw blurRad="38100" dist="38100" dir="2700000" algn="tl">
                    <a:srgbClr val="000000"/>
                  </a:outerShdw>
                </a:effectLst>
                <a:latin typeface="Arial" pitchFamily="34" charset="0"/>
              </a:rPr>
              <a:t>Conclusions</a:t>
            </a:r>
          </a:p>
        </p:txBody>
      </p:sp>
      <p:sp>
        <p:nvSpPr>
          <p:cNvPr id="72707" name="Rectangle 3"/>
          <p:cNvSpPr>
            <a:spLocks noChangeArrowheads="1"/>
          </p:cNvSpPr>
          <p:nvPr/>
        </p:nvSpPr>
        <p:spPr bwMode="auto">
          <a:xfrm>
            <a:off x="533400" y="1905000"/>
            <a:ext cx="8305800" cy="2835275"/>
          </a:xfrm>
          <a:prstGeom prst="rect">
            <a:avLst/>
          </a:prstGeom>
          <a:noFill/>
          <a:ln w="9525">
            <a:noFill/>
            <a:miter lim="800000"/>
            <a:headEnd/>
            <a:tailEnd/>
          </a:ln>
        </p:spPr>
        <p:txBody>
          <a:bodyPr>
            <a:spAutoFit/>
          </a:bodyPr>
          <a:lstStyle/>
          <a:p>
            <a:pPr>
              <a:spcBef>
                <a:spcPct val="50000"/>
              </a:spcBef>
            </a:pPr>
            <a:r>
              <a:rPr lang="en-US" sz="2000"/>
              <a:t>The dispersed fluoresence spectrum of the ground electronic state of SCCl</a:t>
            </a:r>
            <a:r>
              <a:rPr lang="en-US" sz="2000" baseline="-25000"/>
              <a:t>2</a:t>
            </a:r>
            <a:r>
              <a:rPr lang="en-US" sz="2000"/>
              <a:t>, is analyzed in a very complex region of vibrational excitation, 7000</a:t>
            </a:r>
            <a:r>
              <a:rPr lang="en-US" sz="2000">
                <a:latin typeface="ChemBats2" charset="0"/>
              </a:rPr>
              <a:t>-</a:t>
            </a:r>
            <a:r>
              <a:rPr lang="en-US" sz="2000"/>
              <a:t>9000 cm</a:t>
            </a:r>
            <a:r>
              <a:rPr lang="en-US" sz="2000">
                <a:latin typeface="ChemBats2" charset="0"/>
              </a:rPr>
              <a:t>-</a:t>
            </a:r>
            <a:r>
              <a:rPr lang="en-US" sz="2000"/>
              <a:t>1. We assign most of the inferred excited vibrational levels in terms of approximate constants of the motion. Furthermore, each level is associated with a rung on a ladder of quantum states on the basis of common reduced dimension fundamental motions. The resulting ladders cannot be identified by any experimental means, and it is the interspersing in energy of their rungs that makes the spectrum complex even after the process of level separation into polyads.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7" name="Picture 3"/>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3505200" y="1981200"/>
            <a:ext cx="2143125" cy="2133600"/>
          </a:xfrm>
          <a:prstGeom prst="rect">
            <a:avLst/>
          </a:prstGeom>
          <a:noFill/>
          <a:ln w="9525">
            <a:noFill/>
            <a:miter lim="800000"/>
            <a:headEnd/>
            <a:tailEnd/>
          </a:ln>
        </p:spPr>
      </p:pic>
      <p:pic>
        <p:nvPicPr>
          <p:cNvPr id="103426"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rot="17105237">
            <a:off x="5305116" y="3184173"/>
            <a:ext cx="1564151" cy="2085535"/>
          </a:xfrm>
          <a:prstGeom prst="rect">
            <a:avLst/>
          </a:prstGeom>
          <a:noFill/>
          <a:ln w="9525">
            <a:noFill/>
            <a:miter lim="800000"/>
            <a:headEnd/>
            <a:tailEnd/>
          </a:ln>
        </p:spPr>
      </p:pic>
      <p:pic>
        <p:nvPicPr>
          <p:cNvPr id="3" name="Picture 2"/>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rot="1702021">
            <a:off x="2088060" y="3071982"/>
            <a:ext cx="1603622" cy="2138162"/>
          </a:xfrm>
          <a:prstGeom prst="rect">
            <a:avLst/>
          </a:prstGeom>
          <a:noFill/>
          <a:ln w="9525">
            <a:noFill/>
            <a:miter lim="800000"/>
            <a:headEnd/>
            <a:tailEnd/>
          </a:ln>
        </p:spPr>
      </p:pic>
      <p:pic>
        <p:nvPicPr>
          <p:cNvPr id="5" name="Picture 3"/>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6781800" y="4572000"/>
            <a:ext cx="1148103" cy="1143000"/>
          </a:xfrm>
          <a:prstGeom prst="rect">
            <a:avLst/>
          </a:prstGeom>
          <a:noFill/>
          <a:ln w="9525">
            <a:noFill/>
            <a:miter lim="800000"/>
            <a:headEnd/>
            <a:tailEnd/>
          </a:ln>
        </p:spPr>
      </p:pic>
      <p:pic>
        <p:nvPicPr>
          <p:cNvPr id="6" name="Picture 3"/>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1295400" y="4572000"/>
            <a:ext cx="1148103" cy="1143000"/>
          </a:xfrm>
          <a:prstGeom prst="rect">
            <a:avLst/>
          </a:prstGeom>
          <a:noFill/>
          <a:ln w="9525">
            <a:noFill/>
            <a:miter lim="800000"/>
            <a:headEnd/>
            <a:tailEnd/>
          </a:ln>
        </p:spPr>
      </p:pic>
      <p:sp>
        <p:nvSpPr>
          <p:cNvPr id="7" name="TextBox 6"/>
          <p:cNvSpPr txBox="1"/>
          <p:nvPr/>
        </p:nvSpPr>
        <p:spPr>
          <a:xfrm>
            <a:off x="457200" y="838200"/>
            <a:ext cx="8346196" cy="461665"/>
          </a:xfrm>
          <a:prstGeom prst="rect">
            <a:avLst/>
          </a:prstGeom>
          <a:noFill/>
        </p:spPr>
        <p:txBody>
          <a:bodyPr wrap="none" rtlCol="0">
            <a:spAutoFit/>
          </a:bodyPr>
          <a:lstStyle/>
          <a:p>
            <a:r>
              <a:rPr lang="en-US" dirty="0" smtClean="0">
                <a:latin typeface="+mn-lt"/>
              </a:rPr>
              <a:t>The water molecule within the Born-Oppenheimer Approximation</a:t>
            </a:r>
            <a:endParaRPr lang="en-US" dirty="0">
              <a:latin typeface="+mn-lt"/>
            </a:endParaRPr>
          </a:p>
        </p:txBody>
      </p:sp>
      <p:sp>
        <p:nvSpPr>
          <p:cNvPr id="8" name="TextBox 7"/>
          <p:cNvSpPr txBox="1"/>
          <p:nvPr/>
        </p:nvSpPr>
        <p:spPr>
          <a:xfrm>
            <a:off x="2971800" y="6096000"/>
            <a:ext cx="3044423" cy="461665"/>
          </a:xfrm>
          <a:prstGeom prst="rect">
            <a:avLst/>
          </a:prstGeom>
          <a:noFill/>
        </p:spPr>
        <p:txBody>
          <a:bodyPr wrap="none" rtlCol="0">
            <a:spAutoFit/>
          </a:bodyPr>
          <a:lstStyle/>
          <a:p>
            <a:r>
              <a:rPr lang="en-US" dirty="0" smtClean="0">
                <a:latin typeface="Arial" pitchFamily="34" charset="0"/>
                <a:cs typeface="Arial" pitchFamily="34" charset="0"/>
              </a:rPr>
              <a:t>Normal Mode Motion</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srcRect/>
          <a:stretch>
            <a:fillRect/>
          </a:stretch>
        </p:blipFill>
        <p:spPr bwMode="auto">
          <a:xfrm>
            <a:off x="0" y="854075"/>
            <a:ext cx="2971800" cy="2879725"/>
          </a:xfrm>
          <a:prstGeom prst="rect">
            <a:avLst/>
          </a:prstGeom>
          <a:noFill/>
          <a:ln w="38100">
            <a:noFill/>
            <a:miter lim="800000"/>
            <a:headEnd/>
            <a:tailEnd/>
          </a:ln>
        </p:spPr>
      </p:pic>
      <p:pic>
        <p:nvPicPr>
          <p:cNvPr id="28675" name="Picture 3"/>
          <p:cNvPicPr>
            <a:picLocks noChangeAspect="1" noChangeArrowheads="1"/>
          </p:cNvPicPr>
          <p:nvPr/>
        </p:nvPicPr>
        <p:blipFill>
          <a:blip r:embed="rId3" cstate="print"/>
          <a:srcRect/>
          <a:stretch>
            <a:fillRect/>
          </a:stretch>
        </p:blipFill>
        <p:spPr bwMode="auto">
          <a:xfrm>
            <a:off x="2971800" y="854075"/>
            <a:ext cx="3124200" cy="2879725"/>
          </a:xfrm>
          <a:prstGeom prst="rect">
            <a:avLst/>
          </a:prstGeom>
          <a:noFill/>
          <a:ln w="38100">
            <a:noFill/>
            <a:miter lim="800000"/>
            <a:headEnd/>
            <a:tailEnd/>
          </a:ln>
        </p:spPr>
      </p:pic>
      <p:pic>
        <p:nvPicPr>
          <p:cNvPr id="28676" name="Picture 4"/>
          <p:cNvPicPr>
            <a:picLocks noChangeAspect="1" noChangeArrowheads="1"/>
          </p:cNvPicPr>
          <p:nvPr/>
        </p:nvPicPr>
        <p:blipFill>
          <a:blip r:embed="rId4" cstate="print"/>
          <a:srcRect/>
          <a:stretch>
            <a:fillRect/>
          </a:stretch>
        </p:blipFill>
        <p:spPr bwMode="auto">
          <a:xfrm>
            <a:off x="6096000" y="838200"/>
            <a:ext cx="3048000" cy="2917825"/>
          </a:xfrm>
          <a:prstGeom prst="rect">
            <a:avLst/>
          </a:prstGeom>
          <a:noFill/>
          <a:ln w="38100">
            <a:noFill/>
            <a:miter lim="800000"/>
            <a:headEnd/>
            <a:tailEnd/>
          </a:ln>
        </p:spPr>
      </p:pic>
      <p:sp>
        <p:nvSpPr>
          <p:cNvPr id="26629" name="Text Box 5"/>
          <p:cNvSpPr txBox="1">
            <a:spLocks noChangeArrowheads="1"/>
          </p:cNvSpPr>
          <p:nvPr/>
        </p:nvSpPr>
        <p:spPr bwMode="auto">
          <a:xfrm>
            <a:off x="681038" y="149225"/>
            <a:ext cx="7805737" cy="579438"/>
          </a:xfrm>
          <a:prstGeom prst="rect">
            <a:avLst/>
          </a:prstGeom>
          <a:noFill/>
          <a:ln w="38100">
            <a:noFill/>
            <a:miter lim="800000"/>
            <a:headEnd/>
            <a:tailEnd/>
          </a:ln>
          <a:effectLst/>
        </p:spPr>
        <p:txBody>
          <a:bodyPr wrap="none">
            <a:spAutoFit/>
          </a:bodyPr>
          <a:lstStyle/>
          <a:p>
            <a:pPr algn="ctr">
              <a:defRPr/>
            </a:pPr>
            <a:r>
              <a:rPr lang="en-US" sz="3200" b="1">
                <a:solidFill>
                  <a:schemeClr val="accent2"/>
                </a:solidFill>
                <a:effectLst>
                  <a:outerShdw blurRad="38100" dist="38100" dir="2700000" algn="tl">
                    <a:srgbClr val="000000"/>
                  </a:outerShdw>
                </a:effectLst>
                <a:latin typeface="Arial" pitchFamily="34" charset="0"/>
              </a:rPr>
              <a:t>Configuration space for ABA triatomics</a:t>
            </a:r>
          </a:p>
        </p:txBody>
      </p:sp>
      <p:grpSp>
        <p:nvGrpSpPr>
          <p:cNvPr id="12" name="Group 11"/>
          <p:cNvGrpSpPr/>
          <p:nvPr/>
        </p:nvGrpSpPr>
        <p:grpSpPr>
          <a:xfrm>
            <a:off x="-10678" y="3810000"/>
            <a:ext cx="9154679" cy="3048000"/>
            <a:chOff x="-87145" y="3808289"/>
            <a:chExt cx="9383546" cy="3049712"/>
          </a:xfrm>
        </p:grpSpPr>
        <p:pic>
          <p:nvPicPr>
            <p:cNvPr id="102402" name="Picture 2"/>
            <p:cNvPicPr>
              <a:picLocks noChangeAspect="1" noChangeArrowheads="1"/>
            </p:cNvPicPr>
            <p:nvPr/>
          </p:nvPicPr>
          <p:blipFill>
            <a:blip r:embed="rId5" cstate="print"/>
            <a:srcRect/>
            <a:stretch>
              <a:fillRect/>
            </a:stretch>
          </p:blipFill>
          <p:spPr bwMode="auto">
            <a:xfrm>
              <a:off x="-87145" y="3884532"/>
              <a:ext cx="3135145" cy="2973469"/>
            </a:xfrm>
            <a:prstGeom prst="rect">
              <a:avLst/>
            </a:prstGeom>
            <a:noFill/>
            <a:ln w="9525">
              <a:noFill/>
              <a:miter lim="800000"/>
              <a:headEnd/>
              <a:tailEnd/>
            </a:ln>
          </p:spPr>
        </p:pic>
        <p:pic>
          <p:nvPicPr>
            <p:cNvPr id="102403" name="Picture 3"/>
            <p:cNvPicPr>
              <a:picLocks noChangeAspect="1" noChangeArrowheads="1"/>
            </p:cNvPicPr>
            <p:nvPr/>
          </p:nvPicPr>
          <p:blipFill>
            <a:blip r:embed="rId6" cstate="print"/>
            <a:srcRect/>
            <a:stretch>
              <a:fillRect/>
            </a:stretch>
          </p:blipFill>
          <p:spPr bwMode="auto">
            <a:xfrm>
              <a:off x="3048000" y="3819526"/>
              <a:ext cx="3195022" cy="3038475"/>
            </a:xfrm>
            <a:prstGeom prst="rect">
              <a:avLst/>
            </a:prstGeom>
            <a:noFill/>
            <a:ln w="9525">
              <a:noFill/>
              <a:miter lim="800000"/>
              <a:headEnd/>
              <a:tailEnd/>
            </a:ln>
          </p:spPr>
        </p:pic>
        <p:pic>
          <p:nvPicPr>
            <p:cNvPr id="102404" name="Picture 4"/>
            <p:cNvPicPr>
              <a:picLocks noChangeAspect="1" noChangeArrowheads="1"/>
            </p:cNvPicPr>
            <p:nvPr/>
          </p:nvPicPr>
          <p:blipFill>
            <a:blip r:embed="rId7" cstate="print"/>
            <a:srcRect/>
            <a:stretch>
              <a:fillRect/>
            </a:stretch>
          </p:blipFill>
          <p:spPr bwMode="auto">
            <a:xfrm>
              <a:off x="6110027" y="3808289"/>
              <a:ext cx="3186374" cy="3049712"/>
            </a:xfrm>
            <a:prstGeom prst="rect">
              <a:avLst/>
            </a:prstGeom>
            <a:noFill/>
            <a:ln w="9525">
              <a:noFill/>
              <a:miter lim="800000"/>
              <a:headEnd/>
              <a:tailEnd/>
            </a:ln>
          </p:spPr>
        </p:pic>
      </p:grpSp>
      <p:sp>
        <p:nvSpPr>
          <p:cNvPr id="13" name="Rectangle 12"/>
          <p:cNvSpPr/>
          <p:nvPr/>
        </p:nvSpPr>
        <p:spPr bwMode="auto">
          <a:xfrm>
            <a:off x="-304800" y="3733800"/>
            <a:ext cx="9753600" cy="152400"/>
          </a:xfrm>
          <a:prstGeom prst="rect">
            <a:avLst/>
          </a:prstGeom>
          <a:solidFill>
            <a:srgbClr val="0081E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p:txBody>
      </p:sp>
      <p:sp>
        <p:nvSpPr>
          <p:cNvPr id="16" name="Rectangle 15"/>
          <p:cNvSpPr/>
          <p:nvPr/>
        </p:nvSpPr>
        <p:spPr bwMode="auto">
          <a:xfrm>
            <a:off x="-152400" y="762000"/>
            <a:ext cx="9753600" cy="152400"/>
          </a:xfrm>
          <a:prstGeom prst="rect">
            <a:avLst/>
          </a:prstGeom>
          <a:solidFill>
            <a:srgbClr val="159B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p:txBody>
      </p:sp>
      <p:sp>
        <p:nvSpPr>
          <p:cNvPr id="17" name="Rectangle 16"/>
          <p:cNvSpPr/>
          <p:nvPr/>
        </p:nvSpPr>
        <p:spPr bwMode="auto">
          <a:xfrm>
            <a:off x="-152400" y="6858000"/>
            <a:ext cx="9753600" cy="152400"/>
          </a:xfrm>
          <a:prstGeom prst="rect">
            <a:avLst/>
          </a:prstGeom>
          <a:solidFill>
            <a:srgbClr val="159B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Text Box 5"/>
          <p:cNvSpPr txBox="1">
            <a:spLocks noChangeArrowheads="1"/>
          </p:cNvSpPr>
          <p:nvPr/>
        </p:nvSpPr>
        <p:spPr bwMode="auto">
          <a:xfrm>
            <a:off x="681038" y="149225"/>
            <a:ext cx="7805737" cy="579438"/>
          </a:xfrm>
          <a:prstGeom prst="rect">
            <a:avLst/>
          </a:prstGeom>
          <a:noFill/>
          <a:ln w="38100">
            <a:noFill/>
            <a:miter lim="800000"/>
            <a:headEnd/>
            <a:tailEnd/>
          </a:ln>
          <a:effectLst/>
        </p:spPr>
        <p:txBody>
          <a:bodyPr wrap="none">
            <a:spAutoFit/>
          </a:bodyPr>
          <a:lstStyle/>
          <a:p>
            <a:pPr algn="ctr">
              <a:defRPr/>
            </a:pPr>
            <a:r>
              <a:rPr lang="en-US" sz="3200" b="1">
                <a:solidFill>
                  <a:schemeClr val="accent2"/>
                </a:solidFill>
                <a:effectLst>
                  <a:outerShdw blurRad="38100" dist="38100" dir="2700000" algn="tl">
                    <a:srgbClr val="000000"/>
                  </a:outerShdw>
                </a:effectLst>
                <a:latin typeface="Arial" pitchFamily="34" charset="0"/>
              </a:rPr>
              <a:t>Configuration space for ABA triatomics</a:t>
            </a:r>
          </a:p>
        </p:txBody>
      </p:sp>
      <p:pic>
        <p:nvPicPr>
          <p:cNvPr id="28678" name="Picture 6"/>
          <p:cNvPicPr>
            <a:picLocks noChangeAspect="1" noChangeArrowheads="1"/>
          </p:cNvPicPr>
          <p:nvPr/>
        </p:nvPicPr>
        <p:blipFill>
          <a:blip r:embed="rId2" cstate="print"/>
          <a:srcRect/>
          <a:stretch>
            <a:fillRect/>
          </a:stretch>
        </p:blipFill>
        <p:spPr bwMode="auto">
          <a:xfrm>
            <a:off x="5715000" y="3962400"/>
            <a:ext cx="2590800" cy="2516188"/>
          </a:xfrm>
          <a:prstGeom prst="rect">
            <a:avLst/>
          </a:prstGeom>
          <a:noFill/>
          <a:ln w="38100">
            <a:noFill/>
            <a:miter lim="800000"/>
            <a:headEnd/>
            <a:tailEnd/>
          </a:ln>
        </p:spPr>
      </p:pic>
      <p:sp>
        <p:nvSpPr>
          <p:cNvPr id="28679" name="Text Box 7"/>
          <p:cNvSpPr txBox="1">
            <a:spLocks noChangeArrowheads="1"/>
          </p:cNvSpPr>
          <p:nvPr/>
        </p:nvSpPr>
        <p:spPr bwMode="auto">
          <a:xfrm>
            <a:off x="152400" y="4724400"/>
            <a:ext cx="5486400" cy="1200329"/>
          </a:xfrm>
          <a:prstGeom prst="rect">
            <a:avLst/>
          </a:prstGeom>
          <a:noFill/>
          <a:ln w="31750">
            <a:solidFill>
              <a:srgbClr val="FF0000"/>
            </a:solidFill>
            <a:miter lim="800000"/>
            <a:headEnd/>
            <a:tailEnd/>
          </a:ln>
        </p:spPr>
        <p:txBody>
          <a:bodyPr wrap="square">
            <a:spAutoFit/>
          </a:bodyPr>
          <a:lstStyle/>
          <a:p>
            <a:r>
              <a:rPr lang="en-US" dirty="0">
                <a:solidFill>
                  <a:schemeClr val="bg1"/>
                </a:solidFill>
              </a:rPr>
              <a:t>Map 2-D problem onto 1-D hindered rotor</a:t>
            </a:r>
            <a:r>
              <a:rPr lang="en-US" dirty="0" smtClean="0">
                <a:solidFill>
                  <a:schemeClr val="bg1"/>
                </a:solidFill>
              </a:rPr>
              <a:t>.</a:t>
            </a:r>
          </a:p>
          <a:p>
            <a:r>
              <a:rPr lang="en-US" dirty="0" smtClean="0">
                <a:solidFill>
                  <a:schemeClr val="bg1"/>
                </a:solidFill>
              </a:rPr>
              <a:t>The energy difference is the momentum.</a:t>
            </a:r>
          </a:p>
          <a:p>
            <a:r>
              <a:rPr lang="en-US" dirty="0" smtClean="0">
                <a:solidFill>
                  <a:schemeClr val="bg1"/>
                </a:solidFill>
              </a:rPr>
              <a:t>The phase difference is the angle.</a:t>
            </a:r>
            <a:endParaRPr lang="en-US" dirty="0">
              <a:solidFill>
                <a:schemeClr val="bg1"/>
              </a:solidFill>
            </a:endParaRPr>
          </a:p>
        </p:txBody>
      </p:sp>
      <p:grpSp>
        <p:nvGrpSpPr>
          <p:cNvPr id="9" name="Group 8"/>
          <p:cNvGrpSpPr/>
          <p:nvPr/>
        </p:nvGrpSpPr>
        <p:grpSpPr>
          <a:xfrm>
            <a:off x="-10679" y="838200"/>
            <a:ext cx="9154679" cy="3048000"/>
            <a:chOff x="-87145" y="3808289"/>
            <a:chExt cx="9383546" cy="3049712"/>
          </a:xfrm>
        </p:grpSpPr>
        <p:pic>
          <p:nvPicPr>
            <p:cNvPr id="10" name="Picture 2"/>
            <p:cNvPicPr>
              <a:picLocks noChangeAspect="1" noChangeArrowheads="1"/>
            </p:cNvPicPr>
            <p:nvPr/>
          </p:nvPicPr>
          <p:blipFill>
            <a:blip r:embed="rId3" cstate="print"/>
            <a:srcRect/>
            <a:stretch>
              <a:fillRect/>
            </a:stretch>
          </p:blipFill>
          <p:spPr bwMode="auto">
            <a:xfrm>
              <a:off x="-87145" y="3884532"/>
              <a:ext cx="3135145" cy="2973469"/>
            </a:xfrm>
            <a:prstGeom prst="rect">
              <a:avLst/>
            </a:prstGeom>
            <a:noFill/>
            <a:ln w="9525">
              <a:noFill/>
              <a:miter lim="800000"/>
              <a:headEnd/>
              <a:tailEnd/>
            </a:ln>
          </p:spPr>
        </p:pic>
        <p:pic>
          <p:nvPicPr>
            <p:cNvPr id="11" name="Picture 3"/>
            <p:cNvPicPr>
              <a:picLocks noChangeAspect="1" noChangeArrowheads="1"/>
            </p:cNvPicPr>
            <p:nvPr/>
          </p:nvPicPr>
          <p:blipFill>
            <a:blip r:embed="rId4" cstate="print"/>
            <a:srcRect/>
            <a:stretch>
              <a:fillRect/>
            </a:stretch>
          </p:blipFill>
          <p:spPr bwMode="auto">
            <a:xfrm>
              <a:off x="3048000" y="3819526"/>
              <a:ext cx="3195022" cy="3038475"/>
            </a:xfrm>
            <a:prstGeom prst="rect">
              <a:avLst/>
            </a:prstGeom>
            <a:noFill/>
            <a:ln w="9525">
              <a:noFill/>
              <a:miter lim="800000"/>
              <a:headEnd/>
              <a:tailEnd/>
            </a:ln>
          </p:spPr>
        </p:pic>
        <p:pic>
          <p:nvPicPr>
            <p:cNvPr id="12" name="Picture 4"/>
            <p:cNvPicPr>
              <a:picLocks noChangeAspect="1" noChangeArrowheads="1"/>
            </p:cNvPicPr>
            <p:nvPr/>
          </p:nvPicPr>
          <p:blipFill>
            <a:blip r:embed="rId5" cstate="print"/>
            <a:srcRect/>
            <a:stretch>
              <a:fillRect/>
            </a:stretch>
          </p:blipFill>
          <p:spPr bwMode="auto">
            <a:xfrm>
              <a:off x="6110027" y="3808289"/>
              <a:ext cx="3186374" cy="3049712"/>
            </a:xfrm>
            <a:prstGeom prst="rect">
              <a:avLst/>
            </a:prstGeom>
            <a:noFill/>
            <a:ln w="9525">
              <a:noFill/>
              <a:miter lim="800000"/>
              <a:headEnd/>
              <a:tailEnd/>
            </a:ln>
          </p:spPr>
        </p:pic>
      </p:grpSp>
      <p:sp>
        <p:nvSpPr>
          <p:cNvPr id="13" name="Rectangle 12"/>
          <p:cNvSpPr/>
          <p:nvPr/>
        </p:nvSpPr>
        <p:spPr bwMode="auto">
          <a:xfrm>
            <a:off x="-304801" y="762000"/>
            <a:ext cx="9753600" cy="152400"/>
          </a:xfrm>
          <a:prstGeom prst="rect">
            <a:avLst/>
          </a:prstGeom>
          <a:solidFill>
            <a:srgbClr val="0081E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p:txBody>
      </p:sp>
      <p:sp>
        <p:nvSpPr>
          <p:cNvPr id="14" name="Rectangle 13"/>
          <p:cNvSpPr/>
          <p:nvPr/>
        </p:nvSpPr>
        <p:spPr bwMode="auto">
          <a:xfrm>
            <a:off x="-152401" y="3886200"/>
            <a:ext cx="9753600" cy="152400"/>
          </a:xfrm>
          <a:prstGeom prst="rect">
            <a:avLst/>
          </a:prstGeom>
          <a:solidFill>
            <a:srgbClr val="159B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p:txBody>
      </p:sp>
      <p:sp>
        <p:nvSpPr>
          <p:cNvPr id="15" name="Rectangle 14"/>
          <p:cNvSpPr/>
          <p:nvPr/>
        </p:nvSpPr>
        <p:spPr bwMode="auto">
          <a:xfrm>
            <a:off x="5715000" y="6400800"/>
            <a:ext cx="25908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p:txBody>
      </p:sp>
      <p:sp>
        <p:nvSpPr>
          <p:cNvPr id="28680" name="Text Box 8"/>
          <p:cNvSpPr txBox="1">
            <a:spLocks noChangeArrowheads="1"/>
          </p:cNvSpPr>
          <p:nvPr/>
        </p:nvSpPr>
        <p:spPr bwMode="auto">
          <a:xfrm>
            <a:off x="6934200" y="6324600"/>
            <a:ext cx="431528" cy="523220"/>
          </a:xfrm>
          <a:prstGeom prst="rect">
            <a:avLst/>
          </a:prstGeom>
          <a:solidFill>
            <a:schemeClr val="bg1"/>
          </a:solidFill>
          <a:ln w="9525">
            <a:noFill/>
            <a:miter lim="800000"/>
            <a:headEnd/>
            <a:tailEnd/>
          </a:ln>
        </p:spPr>
        <p:txBody>
          <a:bodyPr wrap="none">
            <a:spAutoFit/>
          </a:bodyPr>
          <a:lstStyle/>
          <a:p>
            <a:r>
              <a:rPr lang="en-US" sz="2800" dirty="0" smtClean="0">
                <a:latin typeface="Symbol" pitchFamily="18" charset="2"/>
              </a:rPr>
              <a:t>y</a:t>
            </a:r>
            <a:endParaRPr lang="en-US" sz="2800" dirty="0">
              <a:latin typeface="Symbol" pitchFamily="18" charset="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srcRect/>
          <a:stretch>
            <a:fillRect/>
          </a:stretch>
        </p:blipFill>
        <p:spPr bwMode="auto">
          <a:xfrm>
            <a:off x="0" y="854075"/>
            <a:ext cx="2971800" cy="2879725"/>
          </a:xfrm>
          <a:prstGeom prst="rect">
            <a:avLst/>
          </a:prstGeom>
          <a:noFill/>
          <a:ln w="38100">
            <a:noFill/>
            <a:miter lim="800000"/>
            <a:headEnd/>
            <a:tailEnd/>
          </a:ln>
        </p:spPr>
      </p:pic>
      <p:pic>
        <p:nvPicPr>
          <p:cNvPr id="28675" name="Picture 3"/>
          <p:cNvPicPr>
            <a:picLocks noChangeAspect="1" noChangeArrowheads="1"/>
          </p:cNvPicPr>
          <p:nvPr/>
        </p:nvPicPr>
        <p:blipFill>
          <a:blip r:embed="rId3" cstate="print"/>
          <a:srcRect/>
          <a:stretch>
            <a:fillRect/>
          </a:stretch>
        </p:blipFill>
        <p:spPr bwMode="auto">
          <a:xfrm>
            <a:off x="2971800" y="854075"/>
            <a:ext cx="3124200" cy="2879725"/>
          </a:xfrm>
          <a:prstGeom prst="rect">
            <a:avLst/>
          </a:prstGeom>
          <a:noFill/>
          <a:ln w="38100">
            <a:noFill/>
            <a:miter lim="800000"/>
            <a:headEnd/>
            <a:tailEnd/>
          </a:ln>
        </p:spPr>
      </p:pic>
      <p:pic>
        <p:nvPicPr>
          <p:cNvPr id="28676" name="Picture 4"/>
          <p:cNvPicPr>
            <a:picLocks noChangeAspect="1" noChangeArrowheads="1"/>
          </p:cNvPicPr>
          <p:nvPr/>
        </p:nvPicPr>
        <p:blipFill>
          <a:blip r:embed="rId4" cstate="print"/>
          <a:srcRect/>
          <a:stretch>
            <a:fillRect/>
          </a:stretch>
        </p:blipFill>
        <p:spPr bwMode="auto">
          <a:xfrm>
            <a:off x="6096000" y="838200"/>
            <a:ext cx="3048000" cy="2917825"/>
          </a:xfrm>
          <a:prstGeom prst="rect">
            <a:avLst/>
          </a:prstGeom>
          <a:noFill/>
          <a:ln w="38100">
            <a:noFill/>
            <a:miter lim="800000"/>
            <a:headEnd/>
            <a:tailEnd/>
          </a:ln>
        </p:spPr>
      </p:pic>
      <p:sp>
        <p:nvSpPr>
          <p:cNvPr id="26629" name="Text Box 5"/>
          <p:cNvSpPr txBox="1">
            <a:spLocks noChangeArrowheads="1"/>
          </p:cNvSpPr>
          <p:nvPr/>
        </p:nvSpPr>
        <p:spPr bwMode="auto">
          <a:xfrm>
            <a:off x="681038" y="149225"/>
            <a:ext cx="7805737" cy="579438"/>
          </a:xfrm>
          <a:prstGeom prst="rect">
            <a:avLst/>
          </a:prstGeom>
          <a:noFill/>
          <a:ln w="38100">
            <a:noFill/>
            <a:miter lim="800000"/>
            <a:headEnd/>
            <a:tailEnd/>
          </a:ln>
          <a:effectLst/>
        </p:spPr>
        <p:txBody>
          <a:bodyPr wrap="none">
            <a:spAutoFit/>
          </a:bodyPr>
          <a:lstStyle/>
          <a:p>
            <a:pPr algn="ctr">
              <a:defRPr/>
            </a:pPr>
            <a:r>
              <a:rPr lang="en-US" sz="3200" b="1">
                <a:solidFill>
                  <a:schemeClr val="accent2"/>
                </a:solidFill>
                <a:effectLst>
                  <a:outerShdw blurRad="38100" dist="38100" dir="2700000" algn="tl">
                    <a:srgbClr val="000000"/>
                  </a:outerShdw>
                </a:effectLst>
                <a:latin typeface="Arial" pitchFamily="34" charset="0"/>
              </a:rPr>
              <a:t>Configuration space for ABA triatomics</a:t>
            </a:r>
          </a:p>
        </p:txBody>
      </p:sp>
      <p:grpSp>
        <p:nvGrpSpPr>
          <p:cNvPr id="2" name="Group 11"/>
          <p:cNvGrpSpPr/>
          <p:nvPr/>
        </p:nvGrpSpPr>
        <p:grpSpPr>
          <a:xfrm>
            <a:off x="-10678" y="3810000"/>
            <a:ext cx="9154679" cy="3048000"/>
            <a:chOff x="-87145" y="3808289"/>
            <a:chExt cx="9383546" cy="3049712"/>
          </a:xfrm>
        </p:grpSpPr>
        <p:pic>
          <p:nvPicPr>
            <p:cNvPr id="102402" name="Picture 2"/>
            <p:cNvPicPr>
              <a:picLocks noChangeAspect="1" noChangeArrowheads="1"/>
            </p:cNvPicPr>
            <p:nvPr/>
          </p:nvPicPr>
          <p:blipFill>
            <a:blip r:embed="rId5" cstate="print"/>
            <a:srcRect/>
            <a:stretch>
              <a:fillRect/>
            </a:stretch>
          </p:blipFill>
          <p:spPr bwMode="auto">
            <a:xfrm>
              <a:off x="-87145" y="3884532"/>
              <a:ext cx="3135145" cy="2973469"/>
            </a:xfrm>
            <a:prstGeom prst="rect">
              <a:avLst/>
            </a:prstGeom>
            <a:noFill/>
            <a:ln w="9525">
              <a:noFill/>
              <a:miter lim="800000"/>
              <a:headEnd/>
              <a:tailEnd/>
            </a:ln>
          </p:spPr>
        </p:pic>
        <p:pic>
          <p:nvPicPr>
            <p:cNvPr id="102403" name="Picture 3"/>
            <p:cNvPicPr>
              <a:picLocks noChangeAspect="1" noChangeArrowheads="1"/>
            </p:cNvPicPr>
            <p:nvPr/>
          </p:nvPicPr>
          <p:blipFill>
            <a:blip r:embed="rId6" cstate="print"/>
            <a:srcRect/>
            <a:stretch>
              <a:fillRect/>
            </a:stretch>
          </p:blipFill>
          <p:spPr bwMode="auto">
            <a:xfrm>
              <a:off x="3048000" y="3819526"/>
              <a:ext cx="3195022" cy="3038475"/>
            </a:xfrm>
            <a:prstGeom prst="rect">
              <a:avLst/>
            </a:prstGeom>
            <a:noFill/>
            <a:ln w="9525">
              <a:noFill/>
              <a:miter lim="800000"/>
              <a:headEnd/>
              <a:tailEnd/>
            </a:ln>
          </p:spPr>
        </p:pic>
        <p:pic>
          <p:nvPicPr>
            <p:cNvPr id="102404" name="Picture 4"/>
            <p:cNvPicPr>
              <a:picLocks noChangeAspect="1" noChangeArrowheads="1"/>
            </p:cNvPicPr>
            <p:nvPr/>
          </p:nvPicPr>
          <p:blipFill>
            <a:blip r:embed="rId7" cstate="print"/>
            <a:srcRect/>
            <a:stretch>
              <a:fillRect/>
            </a:stretch>
          </p:blipFill>
          <p:spPr bwMode="auto">
            <a:xfrm>
              <a:off x="6110027" y="3808289"/>
              <a:ext cx="3186374" cy="3049712"/>
            </a:xfrm>
            <a:prstGeom prst="rect">
              <a:avLst/>
            </a:prstGeom>
            <a:noFill/>
            <a:ln w="9525">
              <a:noFill/>
              <a:miter lim="800000"/>
              <a:headEnd/>
              <a:tailEnd/>
            </a:ln>
          </p:spPr>
        </p:pic>
      </p:grpSp>
      <p:sp>
        <p:nvSpPr>
          <p:cNvPr id="13" name="Rectangle 12"/>
          <p:cNvSpPr/>
          <p:nvPr/>
        </p:nvSpPr>
        <p:spPr bwMode="auto">
          <a:xfrm>
            <a:off x="-304800" y="3733800"/>
            <a:ext cx="9753600" cy="152400"/>
          </a:xfrm>
          <a:prstGeom prst="rect">
            <a:avLst/>
          </a:prstGeom>
          <a:solidFill>
            <a:srgbClr val="0081E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p:txBody>
      </p:sp>
      <p:sp>
        <p:nvSpPr>
          <p:cNvPr id="16" name="Rectangle 15"/>
          <p:cNvSpPr/>
          <p:nvPr/>
        </p:nvSpPr>
        <p:spPr bwMode="auto">
          <a:xfrm>
            <a:off x="-152400" y="762000"/>
            <a:ext cx="9753600" cy="152400"/>
          </a:xfrm>
          <a:prstGeom prst="rect">
            <a:avLst/>
          </a:prstGeom>
          <a:solidFill>
            <a:srgbClr val="159B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p:txBody>
      </p:sp>
      <p:sp>
        <p:nvSpPr>
          <p:cNvPr id="17" name="Rectangle 16"/>
          <p:cNvSpPr/>
          <p:nvPr/>
        </p:nvSpPr>
        <p:spPr bwMode="auto">
          <a:xfrm>
            <a:off x="-152400" y="6858000"/>
            <a:ext cx="9753600" cy="152400"/>
          </a:xfrm>
          <a:prstGeom prst="rect">
            <a:avLst/>
          </a:prstGeom>
          <a:solidFill>
            <a:srgbClr val="159B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p:cNvPicPr>
            <a:picLocks noChangeAspect="1" noChangeArrowheads="1"/>
          </p:cNvPicPr>
          <p:nvPr/>
        </p:nvPicPr>
        <p:blipFill>
          <a:blip r:embed="rId2" cstate="print"/>
          <a:srcRect/>
          <a:stretch>
            <a:fillRect/>
          </a:stretch>
        </p:blipFill>
        <p:spPr bwMode="auto">
          <a:xfrm>
            <a:off x="1905000" y="1295400"/>
            <a:ext cx="5267325" cy="5086350"/>
          </a:xfrm>
          <a:prstGeom prst="rect">
            <a:avLst/>
          </a:prstGeom>
          <a:noFill/>
          <a:ln w="9525">
            <a:noFill/>
            <a:miter lim="800000"/>
            <a:headEnd/>
            <a:tailEnd/>
          </a:ln>
        </p:spPr>
      </p:pic>
      <p:sp>
        <p:nvSpPr>
          <p:cNvPr id="3" name="TextBox 2"/>
          <p:cNvSpPr txBox="1"/>
          <p:nvPr/>
        </p:nvSpPr>
        <p:spPr>
          <a:xfrm>
            <a:off x="2057400" y="609600"/>
            <a:ext cx="4841646" cy="461665"/>
          </a:xfrm>
          <a:prstGeom prst="rect">
            <a:avLst/>
          </a:prstGeom>
          <a:noFill/>
        </p:spPr>
        <p:txBody>
          <a:bodyPr wrap="none" rtlCol="0">
            <a:spAutoFit/>
          </a:bodyPr>
          <a:lstStyle/>
          <a:p>
            <a:r>
              <a:rPr lang="en-US" dirty="0" smtClean="0"/>
              <a:t>Poincare Surface of Section for Water</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p:cNvPicPr>
            <a:picLocks noChangeAspect="1" noChangeArrowheads="1"/>
          </p:cNvPicPr>
          <p:nvPr/>
        </p:nvPicPr>
        <p:blipFill>
          <a:blip r:embed="rId2" cstate="print"/>
          <a:srcRect/>
          <a:stretch>
            <a:fillRect/>
          </a:stretch>
        </p:blipFill>
        <p:spPr bwMode="auto">
          <a:xfrm>
            <a:off x="1143000" y="457200"/>
            <a:ext cx="3095862" cy="2599479"/>
          </a:xfrm>
          <a:prstGeom prst="rect">
            <a:avLst/>
          </a:prstGeom>
          <a:noFill/>
          <a:ln w="9525">
            <a:noFill/>
            <a:miter lim="800000"/>
            <a:headEnd/>
            <a:tailEnd/>
          </a:ln>
        </p:spPr>
      </p:pic>
      <p:pic>
        <p:nvPicPr>
          <p:cNvPr id="123908" name="Picture 4"/>
          <p:cNvPicPr>
            <a:picLocks noChangeAspect="1" noChangeArrowheads="1"/>
          </p:cNvPicPr>
          <p:nvPr/>
        </p:nvPicPr>
        <p:blipFill>
          <a:blip r:embed="rId3" cstate="print"/>
          <a:srcRect/>
          <a:stretch>
            <a:fillRect/>
          </a:stretch>
        </p:blipFill>
        <p:spPr bwMode="auto">
          <a:xfrm>
            <a:off x="4522749" y="464961"/>
            <a:ext cx="3402051" cy="2583039"/>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a:stretch>
            <a:fillRect/>
          </a:stretch>
        </p:blipFill>
        <p:spPr bwMode="auto">
          <a:xfrm>
            <a:off x="1066800" y="3443326"/>
            <a:ext cx="3124200" cy="2974238"/>
          </a:xfrm>
          <a:prstGeom prst="rect">
            <a:avLst/>
          </a:prstGeom>
          <a:noFill/>
          <a:ln w="9525">
            <a:noFill/>
            <a:miter lim="800000"/>
            <a:headEnd/>
            <a:tailEnd/>
          </a:ln>
        </p:spPr>
      </p:pic>
      <p:pic>
        <p:nvPicPr>
          <p:cNvPr id="123910" name="Picture 6"/>
          <p:cNvPicPr>
            <a:picLocks noChangeAspect="1" noChangeArrowheads="1"/>
          </p:cNvPicPr>
          <p:nvPr/>
        </p:nvPicPr>
        <p:blipFill>
          <a:blip r:embed="rId5" cstate="print">
            <a:clrChange>
              <a:clrFrom>
                <a:srgbClr val="000000"/>
              </a:clrFrom>
              <a:clrTo>
                <a:srgbClr val="000000">
                  <a:alpha val="0"/>
                </a:srgbClr>
              </a:clrTo>
            </a:clrChange>
          </a:blip>
          <a:srcRect/>
          <a:stretch>
            <a:fillRect/>
          </a:stretch>
        </p:blipFill>
        <p:spPr bwMode="auto">
          <a:xfrm>
            <a:off x="4495800" y="3429000"/>
            <a:ext cx="3276600" cy="2959927"/>
          </a:xfrm>
          <a:prstGeom prst="rect">
            <a:avLst/>
          </a:prstGeom>
          <a:solidFill>
            <a:schemeClr val="bg1"/>
          </a:solid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bg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25400" cap="flat" cmpd="sng" algn="ctr">
          <a:solidFill>
            <a:schemeClr val="bg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2842</TotalTime>
  <Words>925</Words>
  <Application>Microsoft Office PowerPoint</Application>
  <PresentationFormat>On-screen Show (4:3)</PresentationFormat>
  <Paragraphs>78</Paragraphs>
  <Slides>37</Slides>
  <Notes>0</Notes>
  <HiddenSlides>0</HiddenSlides>
  <MMClips>1</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37</vt:i4>
      </vt:variant>
    </vt:vector>
  </HeadingPairs>
  <TitlesOfParts>
    <vt:vector size="43" baseType="lpstr">
      <vt:lpstr>Default Design</vt:lpstr>
      <vt:lpstr>1_Default Design</vt:lpstr>
      <vt:lpstr>2_Default Design</vt:lpstr>
      <vt:lpstr>3_Default Design</vt:lpstr>
      <vt:lpstr>Office Theme</vt:lpstr>
      <vt:lpstr>Microsoft Equation 3.0</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Tube Function and Husimi</vt:lpstr>
      <vt:lpstr>Scar Functions and Husimis</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Conclusions</vt:lpstr>
    </vt:vector>
  </TitlesOfParts>
  <Company>University of Wisconsin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Edwin L. Sibert</dc:creator>
  <cp:lastModifiedBy>Ned</cp:lastModifiedBy>
  <cp:revision>25</cp:revision>
  <dcterms:created xsi:type="dcterms:W3CDTF">2006-05-30T13:55:47Z</dcterms:created>
  <dcterms:modified xsi:type="dcterms:W3CDTF">2011-03-29T18:43:38Z</dcterms:modified>
</cp:coreProperties>
</file>