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  <p:sldMasterId id="2147483663" r:id="rId2"/>
  </p:sldMasterIdLst>
  <p:notesMasterIdLst>
    <p:notesMasterId r:id="rId34"/>
  </p:notesMasterIdLst>
  <p:handoutMasterIdLst>
    <p:handoutMasterId r:id="rId35"/>
  </p:handoutMasterIdLst>
  <p:sldIdLst>
    <p:sldId id="256" r:id="rId3"/>
    <p:sldId id="392" r:id="rId4"/>
    <p:sldId id="404" r:id="rId5"/>
    <p:sldId id="405" r:id="rId6"/>
    <p:sldId id="407" r:id="rId7"/>
    <p:sldId id="429" r:id="rId8"/>
    <p:sldId id="433" r:id="rId9"/>
    <p:sldId id="413" r:id="rId10"/>
    <p:sldId id="434" r:id="rId11"/>
    <p:sldId id="443" r:id="rId12"/>
    <p:sldId id="430" r:id="rId13"/>
    <p:sldId id="431" r:id="rId14"/>
    <p:sldId id="432" r:id="rId15"/>
    <p:sldId id="412" r:id="rId16"/>
    <p:sldId id="428" r:id="rId17"/>
    <p:sldId id="415" r:id="rId18"/>
    <p:sldId id="416" r:id="rId19"/>
    <p:sldId id="417" r:id="rId20"/>
    <p:sldId id="442" r:id="rId21"/>
    <p:sldId id="420" r:id="rId22"/>
    <p:sldId id="435" r:id="rId23"/>
    <p:sldId id="437" r:id="rId24"/>
    <p:sldId id="422" r:id="rId25"/>
    <p:sldId id="440" r:id="rId26"/>
    <p:sldId id="439" r:id="rId27"/>
    <p:sldId id="436" r:id="rId28"/>
    <p:sldId id="438" r:id="rId29"/>
    <p:sldId id="444" r:id="rId30"/>
    <p:sldId id="445" r:id="rId31"/>
    <p:sldId id="441" r:id="rId32"/>
    <p:sldId id="403" r:id="rId33"/>
  </p:sldIdLst>
  <p:sldSz cx="9144000" cy="6858000" type="screen4x3"/>
  <p:notesSz cx="6858000" cy="9083675"/>
  <p:embeddedFontLst>
    <p:embeddedFont>
      <p:font typeface="Arial Narrow" panose="020B0606020202030204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 Math" panose="02040503050406030204" pitchFamily="18" charset="0"/>
      <p:regular r:id="rId46"/>
    </p:embeddedFont>
    <p:embeddedFont>
      <p:font typeface="Monotype Sorts" panose="020B0604020202020204" charset="0"/>
      <p:regular r:id="rId47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6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int Sprott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336699"/>
    <a:srgbClr val="008080"/>
    <a:srgbClr val="CC3300"/>
    <a:srgbClr val="CC00FF"/>
    <a:srgbClr val="9900CC"/>
    <a:srgbClr val="0033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75" autoAdjust="0"/>
    <p:restoredTop sz="96121" autoAdjust="0"/>
  </p:normalViewPr>
  <p:slideViewPr>
    <p:cSldViewPr>
      <p:cViewPr varScale="1">
        <p:scale>
          <a:sx n="72" d="100"/>
          <a:sy n="72" d="100"/>
        </p:scale>
        <p:origin x="17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1434" y="84"/>
      </p:cViewPr>
      <p:guideLst>
        <p:guide orient="horz" pos="286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200" i="0"/>
            </a:lvl1pPr>
          </a:lstStyle>
          <a:p>
            <a:r>
              <a:rPr lang="en-US" dirty="0"/>
              <a:t>J. C. Sprott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fld id="{D8AFE706-3B4E-4064-8B5B-33CBA880CF28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2965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200" i="0"/>
            </a:lvl1pPr>
          </a:lstStyle>
          <a:p>
            <a:r>
              <a:rPr lang="en-US" dirty="0"/>
              <a:t>Workshop on Self-Organization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2965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fld id="{D3651434-2495-47B6-BEE5-DD53957152D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839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200" i="0"/>
            </a:lvl1pPr>
          </a:lstStyle>
          <a:p>
            <a:endParaRPr lang="en-US" dirty="0"/>
          </a:p>
        </p:txBody>
      </p:sp>
      <p:sp>
        <p:nvSpPr>
          <p:cNvPr id="205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58875" y="681038"/>
            <a:ext cx="4541838" cy="3406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14825"/>
            <a:ext cx="5029200" cy="408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fld id="{CD3AC07C-2AAD-4D0D-8144-52D575AA045B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965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200" i="0"/>
            </a:lvl1pPr>
          </a:lstStyle>
          <a:p>
            <a:r>
              <a:rPr lang="en-US" dirty="0"/>
              <a:t>Workshop on Self-Organization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2965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i="0"/>
            </a:lvl1pPr>
          </a:lstStyle>
          <a:p>
            <a:fld id="{086DB1B9-62AF-4988-98DB-E5AAC0D129E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69920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835DFCAD-1BA8-43FF-A332-5C036A91EE98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 dirty="0"/>
              <a:t>Workshop on Self-Organization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2A23D1-10D9-4463-8C62-8A4D07200C8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4825"/>
            <a:ext cx="5181600" cy="4391025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0849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21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7D0C2FA-46CF-491F-A820-E937406C82E8}" type="datetime1">
              <a:rPr lang="en-US" altLang="en-US"/>
              <a:pPr/>
              <a:t>10/20/2020</a:t>
            </a:fld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026A43-05C2-424E-B2A7-9FCB9090E7D8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57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5160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7D0C2FA-46CF-491F-A820-E937406C82E8}" type="datetime1">
              <a:rPr lang="en-US" altLang="en-US"/>
              <a:pPr/>
              <a:t>10/20/2020</a:t>
            </a:fld>
            <a:endParaRPr lang="en-US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026A43-05C2-424E-B2A7-9FCB9090E7D8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57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172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1901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560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658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510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599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147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400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726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62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85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965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0690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816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468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3204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5143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30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15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418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180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774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717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240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824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3AC07C-2AAD-4D0D-8144-52D575AA045B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Workshop on Self-Organization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DB1B9-62AF-4988-98DB-E5AAC0D129E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231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075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938843E0-E4EA-4549-B91F-CDD16B7232D7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770C380-841C-41E4-A5C1-6852806C701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152A06-17A4-4E60-8C62-26EA0E29397D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B32989-38A4-4655-BA76-199AB0671B2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AF4492-137B-4646-8259-46A664CD00EF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0BA35-5AF2-4044-BBC7-66C7F832E32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19400" y="19812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43600" y="19812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819400" y="41148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43600" y="41148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6709918-52BE-4345-86E1-E5A48CD5FA68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15352D-B19D-4B0E-A2FE-12376A5786E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43600" y="19812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43600" y="4114800"/>
            <a:ext cx="2971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B488EB8-83AF-405F-87B2-0EFD24A6ED5A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5F4B8EE-CC43-4AAF-8FCF-C3F44ED3531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C439905-C511-409E-9FFE-7DE32DAF3DF8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5504678-B18A-4363-8D3F-14ADD006EFE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D021-99C8-40D9-8D78-16BC67F535B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B457-FC2B-4A88-A472-627057B70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99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D021-99C8-40D9-8D78-16BC67F535B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B457-FC2B-4A88-A472-627057B70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33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D021-99C8-40D9-8D78-16BC67F535B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B457-FC2B-4A88-A472-627057B70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66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D021-99C8-40D9-8D78-16BC67F535B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B457-FC2B-4A88-A472-627057B70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478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D021-99C8-40D9-8D78-16BC67F535B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B457-FC2B-4A88-A472-627057B70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1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E64F7C-0DED-49C0-8738-6B1BF1F39893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04DED-8CB1-4074-A2F4-A82C9095C17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D021-99C8-40D9-8D78-16BC67F535B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B457-FC2B-4A88-A472-627057B70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67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D021-99C8-40D9-8D78-16BC67F535B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B457-FC2B-4A88-A472-627057B70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71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D021-99C8-40D9-8D78-16BC67F535B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B457-FC2B-4A88-A472-627057B70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77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D021-99C8-40D9-8D78-16BC67F535B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B457-FC2B-4A88-A472-627057B70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36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D021-99C8-40D9-8D78-16BC67F535B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B457-FC2B-4A88-A472-627057B70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66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D021-99C8-40D9-8D78-16BC67F535B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B457-FC2B-4A88-A472-627057B70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76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2D021-99C8-40D9-8D78-16BC67F535B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1B457-FC2B-4A88-A472-627057B70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64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3F74FF-6C55-409C-A4F2-D883EB9B2D5D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1343E-E544-4D92-A6C4-875DC1706A2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6EBF01-C3FF-4A8E-BFF4-D32108AF19AC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F06C4-9888-4C1F-81C5-87865F7EE74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9B7CC-3584-47FD-96BF-92BB6204D3C5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DD5FF-26E8-427A-83C1-1DCC8A50994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79F76C-574C-45B5-9BD0-C74F0AFBCCDE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3E516-0BD3-4A7C-BCE4-4D2A4F0283E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19980F-B014-497B-8BE6-D38345074BA6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D58E6-84C3-4C4F-9BD4-9E2975234E4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3829EB-2337-4C59-9CB1-C0341F692BCC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3D2B5-8FEF-44C8-8D76-2A005F9A8E1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BB11D2-458D-409E-9814-8B2E63B50F6A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18B12-2FCB-4AE5-BBEB-6E3B0B15B62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chemeClr val="hlink"/>
                </a:solidFill>
                <a:latin typeface="+mn-lt"/>
              </a:defRPr>
            </a:lvl1pPr>
          </a:lstStyle>
          <a:p>
            <a:fld id="{2C5F6A3B-4391-47FE-B4CF-7F0CA1525FDA}" type="datetime1">
              <a:rPr lang="en-US"/>
              <a:pPr/>
              <a:t>10/20/2020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hlink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hlink"/>
                </a:solidFill>
                <a:latin typeface="+mn-lt"/>
              </a:defRPr>
            </a:lvl1pPr>
          </a:lstStyle>
          <a:p>
            <a:fld id="{E4B34562-7B42-4397-A344-87D7A3EAF04E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2D021-99C8-40D9-8D78-16BC67F535B2}" type="datetimeFigureOut">
              <a:rPr lang="en-US" smtClean="0"/>
              <a:t>10/20/2020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1B457-FC2B-4A88-A472-627057B70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1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hyperlink" Target="http://sprott.physics.wisc.edu/sprott.ht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sprott.physics.wisc.edu/pubs/paper499.pdf" TargetMode="External"/><Relationship Id="rId2" Type="http://schemas.openxmlformats.org/officeDocument/2006/relationships/hyperlink" Target="http://sprott.physics.wisc.edu/lectures/networks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prott@physics.wisc.ed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gif"/><Relationship Id="rId4" Type="http://schemas.openxmlformats.org/officeDocument/2006/relationships/image" Target="../media/image10.png"/><Relationship Id="rId9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76200"/>
            <a:ext cx="7315200" cy="1066800"/>
          </a:xfrm>
          <a:noFill/>
          <a:ln/>
        </p:spPr>
        <p:txBody>
          <a:bodyPr/>
          <a:lstStyle/>
          <a:p>
            <a:pPr algn="ctr"/>
            <a:r>
              <a:rPr lang="en-US" sz="4400" dirty="0"/>
              <a:t>Ergodicity in Chaotic Oscillators</a:t>
            </a:r>
            <a:endParaRPr lang="en-US" sz="28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2800" y="1828800"/>
            <a:ext cx="5638800" cy="4724400"/>
          </a:xfrm>
          <a:noFill/>
          <a:ln/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3200" b="1" dirty="0">
                <a:hlinkClick r:id="rId4"/>
              </a:rPr>
              <a:t>Julien Clinton Sprott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i="1" dirty="0"/>
              <a:t>Department of Physics</a:t>
            </a:r>
          </a:p>
          <a:p>
            <a:pPr>
              <a:lnSpc>
                <a:spcPct val="120000"/>
              </a:lnSpc>
            </a:pPr>
            <a:r>
              <a:rPr lang="en-US" i="1" dirty="0"/>
              <a:t>University of Wisconsin – Madison USA</a:t>
            </a:r>
          </a:p>
          <a:p>
            <a:endParaRPr lang="en-US" dirty="0"/>
          </a:p>
          <a:p>
            <a:r>
              <a:rPr lang="en-US" dirty="0"/>
              <a:t>Presented to the </a:t>
            </a:r>
          </a:p>
          <a:p>
            <a:r>
              <a:rPr lang="en-US" i="1" dirty="0"/>
              <a:t>13</a:t>
            </a:r>
            <a:r>
              <a:rPr lang="en-US" i="1" baseline="30000" dirty="0"/>
              <a:t>th</a:t>
            </a:r>
            <a:r>
              <a:rPr lang="en-US" i="1" dirty="0"/>
              <a:t> IWCFTA </a:t>
            </a:r>
          </a:p>
          <a:p>
            <a:r>
              <a:rPr lang="en-US" i="1" dirty="0"/>
              <a:t>In Changsha, China</a:t>
            </a:r>
          </a:p>
          <a:p>
            <a:r>
              <a:rPr lang="en-US" dirty="0"/>
              <a:t>on</a:t>
            </a:r>
          </a:p>
          <a:p>
            <a:r>
              <a:rPr lang="en-US" dirty="0"/>
              <a:t>October 24, 2020</a:t>
            </a:r>
          </a:p>
        </p:txBody>
      </p:sp>
      <p:graphicFrame>
        <p:nvGraphicFramePr>
          <p:cNvPr id="4107" name="Object 11"/>
          <p:cNvGraphicFramePr>
            <a:graphicFrameLocks noChangeAspect="1"/>
          </p:cNvGraphicFramePr>
          <p:nvPr/>
        </p:nvGraphicFramePr>
        <p:xfrm>
          <a:off x="4564063" y="3421063"/>
          <a:ext cx="15875" cy="1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3" name="Photo Editor Photo" r:id="rId5" imgW="15120" imgH="15120" progId="">
                  <p:embed/>
                </p:oleObj>
              </mc:Choice>
              <mc:Fallback>
                <p:oleObj name="Photo Editor Photo" r:id="rId5" imgW="15120" imgH="15120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63" y="3421063"/>
                        <a:ext cx="15875" cy="1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36" name="Picture 40" descr="Image result for mass on a spr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09301"/>
            <a:ext cx="838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Ergodicity (formal definition)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219200"/>
            <a:ext cx="82677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71423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1219201"/>
            <a:ext cx="4646705" cy="4602451"/>
          </a:xfrm>
          <a:prstGeom prst="rect">
            <a:avLst/>
          </a:prstGeom>
        </p:spPr>
      </p:pic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Stochastic Harmonic Oscillator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33740" y="1117391"/>
                <a:ext cx="3147660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x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b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+ F</a:t>
                </a:r>
                <a:r>
                  <a:rPr lang="en-US" i="0" dirty="0"/>
                  <a:t>(</a:t>
                </a:r>
                <a:r>
                  <a:rPr lang="en-US" dirty="0"/>
                  <a:t>t</a:t>
                </a:r>
                <a:r>
                  <a:rPr lang="en-US" i="0" dirty="0"/>
                  <a:t>)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40" y="1117391"/>
                <a:ext cx="3147660" cy="738664"/>
              </a:xfrm>
              <a:prstGeom prst="rect">
                <a:avLst/>
              </a:prstGeom>
              <a:blipFill rotWithShape="0">
                <a:blip r:embed="rId4"/>
                <a:stretch>
                  <a:fillRect l="-2515" b="-24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52400" y="1870195"/>
            <a:ext cx="32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US" i="0" dirty="0"/>
              <a:t>(</a:t>
            </a:r>
            <a:r>
              <a:rPr lang="en-US" dirty="0"/>
              <a:t>t</a:t>
            </a:r>
            <a:r>
              <a:rPr lang="en-US" i="0" dirty="0"/>
              <a:t>)</a:t>
            </a:r>
            <a:r>
              <a:rPr lang="en-US" dirty="0"/>
              <a:t> </a:t>
            </a:r>
            <a:r>
              <a:rPr lang="en-US" i="0" dirty="0"/>
              <a:t>is random forcing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600" y="1394390"/>
            <a:ext cx="81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 i="0" dirty="0"/>
              <a:t>= 1</a:t>
            </a:r>
          </a:p>
        </p:txBody>
      </p:sp>
      <p:sp>
        <p:nvSpPr>
          <p:cNvPr id="11" name="Arrow: Left 10"/>
          <p:cNvSpPr/>
          <p:nvPr/>
        </p:nvSpPr>
        <p:spPr bwMode="auto">
          <a:xfrm rot="19666446">
            <a:off x="2950311" y="1274782"/>
            <a:ext cx="437192" cy="264867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73BEE1-3D5C-42AA-8793-E4D6C4B52F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1" y="2667000"/>
            <a:ext cx="3838626" cy="38020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452D4C-E962-40DE-9E4A-CCFFBCA65306}"/>
              </a:ext>
            </a:extLst>
          </p:cNvPr>
          <p:cNvSpPr txBox="1"/>
          <p:nvPr/>
        </p:nvSpPr>
        <p:spPr>
          <a:xfrm>
            <a:off x="4953000" y="6007403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Ergodic but not chaotic</a:t>
            </a:r>
          </a:p>
          <a:p>
            <a:r>
              <a:rPr lang="en-US" dirty="0"/>
              <a:t>(rather it is “stochastic”)</a:t>
            </a:r>
          </a:p>
        </p:txBody>
      </p:sp>
    </p:spTree>
    <p:extLst>
      <p:ext uri="{BB962C8B-B14F-4D97-AF65-F5344CB8AC3E}">
        <p14:creationId xmlns:p14="http://schemas.microsoft.com/office/powerpoint/2010/main" val="34292102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715000" cy="838200"/>
          </a:xfrm>
        </p:spPr>
        <p:txBody>
          <a:bodyPr/>
          <a:lstStyle/>
          <a:p>
            <a:pPr algn="ctr"/>
            <a:r>
              <a:rPr lang="en-US" altLang="en-US" dirty="0"/>
              <a:t>“The Finger of Fate”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247" y="1295400"/>
            <a:ext cx="5967706" cy="49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16658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151339"/>
            <a:ext cx="6985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715000" cy="838200"/>
          </a:xfrm>
        </p:spPr>
        <p:txBody>
          <a:bodyPr/>
          <a:lstStyle/>
          <a:p>
            <a:pPr algn="ctr"/>
            <a:r>
              <a:rPr lang="en-US" altLang="en-US" dirty="0"/>
              <a:t>Happiness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09668" y="1219200"/>
                <a:ext cx="29718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x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′′ </m:t>
                    </m:r>
                  </m:oMath>
                </a14:m>
                <a:r>
                  <a:rPr lang="en-US" dirty="0"/>
                  <a:t>+ x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dirty="0"/>
                  <a:t>+ </a:t>
                </a:r>
                <a:r>
                  <a:rPr lang="en-US" i="0" dirty="0"/>
                  <a:t>0.25</a:t>
                </a:r>
                <a:r>
                  <a:rPr lang="en-US" dirty="0"/>
                  <a:t>x = F</a:t>
                </a:r>
                <a:r>
                  <a:rPr lang="en-US" i="0" dirty="0"/>
                  <a:t>(</a:t>
                </a:r>
                <a:r>
                  <a:rPr lang="en-US" dirty="0"/>
                  <a:t>t</a:t>
                </a:r>
                <a:r>
                  <a:rPr lang="en-US" i="0" dirty="0"/>
                  <a:t>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668" y="1219200"/>
                <a:ext cx="2971800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2053" t="-10526" r="-164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114800" y="6371418"/>
            <a:ext cx="1161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539097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1219200"/>
            <a:ext cx="4678651" cy="4634090"/>
          </a:xfrm>
          <a:prstGeom prst="rect">
            <a:avLst/>
          </a:prstGeom>
        </p:spPr>
      </p:pic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Rayleigh Oscillator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2417" y="2008993"/>
                <a:ext cx="3779984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i="0" dirty="0"/>
                  <a:t>Nonlinear damping (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baseline="30000" dirty="0"/>
                  <a:t>3</a:t>
                </a:r>
                <a:r>
                  <a:rPr lang="en-US" i="0" dirty="0"/>
                  <a:t>)</a:t>
                </a:r>
                <a:endParaRPr lang="en-US" i="0" baseline="30000" dirty="0"/>
              </a:p>
              <a:p>
                <a:pPr marL="342900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i="0" dirty="0"/>
                  <a:t>Stable limit cycle</a:t>
                </a:r>
              </a:p>
              <a:p>
                <a:pPr marL="342900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i="0" dirty="0"/>
                  <a:t>Periodic attractor</a:t>
                </a:r>
              </a:p>
              <a:p>
                <a:pPr marL="342900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i="0" dirty="0"/>
                  <a:t>A</a:t>
                </a:r>
                <a:r>
                  <a:rPr lang="en-US" dirty="0"/>
                  <a:t> </a:t>
                </a:r>
                <a:r>
                  <a:rPr lang="en-US" i="0" dirty="0"/>
                  <a:t>feedback controller</a:t>
                </a:r>
              </a:p>
              <a:p>
                <a:pPr marL="342900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i="0" dirty="0"/>
                  <a:t>Thermostat: &lt;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i="0" baseline="30000" dirty="0"/>
                  <a:t>2</a:t>
                </a:r>
                <a:r>
                  <a:rPr lang="en-US" i="0" dirty="0"/>
                  <a:t>&gt; </a:t>
                </a:r>
                <a:r>
                  <a:rPr lang="en-US" i="0" dirty="0">
                    <a:sym typeface="Symbol" panose="05050102010706020507" pitchFamily="18" charset="2"/>
                  </a:rPr>
                  <a:t> 1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17" y="2008993"/>
                <a:ext cx="3779984" cy="2862322"/>
              </a:xfrm>
              <a:prstGeom prst="rect">
                <a:avLst/>
              </a:prstGeom>
              <a:blipFill rotWithShape="0">
                <a:blip r:embed="rId4"/>
                <a:stretch>
                  <a:fillRect l="-2258" b="-1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3739" y="1117391"/>
                <a:ext cx="3071461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x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b</a:t>
                </a:r>
                <a:r>
                  <a:rPr lang="en-US" i="0" dirty="0"/>
                  <a:t>(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baseline="30000" dirty="0"/>
                  <a:t>2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i="0" dirty="0"/>
                  <a:t> 1)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pPr algn="l"/>
                <a:endParaRPr lang="en-US" i="0" baseline="30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39" y="1117391"/>
                <a:ext cx="3071461" cy="984885"/>
              </a:xfrm>
              <a:prstGeom prst="rect">
                <a:avLst/>
              </a:prstGeom>
              <a:blipFill rotWithShape="0">
                <a:blip r:embed="rId5"/>
                <a:stretch>
                  <a:fillRect l="-2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Left 10"/>
          <p:cNvSpPr/>
          <p:nvPr/>
        </p:nvSpPr>
        <p:spPr bwMode="auto">
          <a:xfrm rot="19666446">
            <a:off x="2802460" y="1193416"/>
            <a:ext cx="437192" cy="264867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1394390"/>
            <a:ext cx="81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 i="0" dirty="0"/>
              <a:t>= 1</a:t>
            </a:r>
          </a:p>
        </p:txBody>
      </p:sp>
      <p:pic>
        <p:nvPicPr>
          <p:cNvPr id="14" name="Picture 4" descr="Image result for thermosta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0" y="5105401"/>
            <a:ext cx="370632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816420" y="5802671"/>
                <a:ext cx="410663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i="0" dirty="0"/>
                  <a:t>2 dimensions (</a:t>
                </a:r>
                <a:r>
                  <a:rPr lang="en-US" dirty="0"/>
                  <a:t>x</a:t>
                </a:r>
                <a:r>
                  <a:rPr lang="en-US" i="0" dirty="0"/>
                  <a:t>,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i="0" dirty="0"/>
                  <a:t>) </a:t>
                </a:r>
                <a:r>
                  <a:rPr lang="en-US" i="0" dirty="0">
                    <a:sym typeface="Symbol" panose="05050102010706020507" pitchFamily="18" charset="2"/>
                  </a:rPr>
                  <a:t> no chaos</a:t>
                </a:r>
              </a:p>
              <a:p>
                <a:pPr algn="l"/>
                <a:r>
                  <a:rPr lang="en-US" i="0" dirty="0">
                    <a:sym typeface="Symbol" panose="05050102010706020507" pitchFamily="18" charset="2"/>
                  </a:rPr>
                  <a:t>(</a:t>
                </a:r>
                <a:r>
                  <a:rPr lang="en-US" i="0" dirty="0" err="1">
                    <a:sym typeface="Symbol" panose="05050102010706020507" pitchFamily="18" charset="2"/>
                  </a:rPr>
                  <a:t>Poincaré-Bendixson</a:t>
                </a:r>
                <a:r>
                  <a:rPr lang="en-US" i="0" dirty="0">
                    <a:sym typeface="Symbol" panose="05050102010706020507" pitchFamily="18" charset="2"/>
                  </a:rPr>
                  <a:t> theorem)</a:t>
                </a:r>
                <a:endParaRPr lang="en-US" i="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6420" y="5802671"/>
                <a:ext cx="4106637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2226" t="-6618" r="-1335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17096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Energy vs Time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47859"/>
            <a:ext cx="5562600" cy="2814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962400"/>
            <a:ext cx="5562600" cy="28144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A2F045-96B1-4BFE-AA33-6FD8BDBCC0E6}"/>
              </a:ext>
            </a:extLst>
          </p:cNvPr>
          <p:cNvSpPr txBox="1"/>
          <p:nvPr/>
        </p:nvSpPr>
        <p:spPr>
          <a:xfrm>
            <a:off x="3711865" y="1335377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cold start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9A5A00-9EB7-45F7-960D-A877D1E17D04}"/>
              </a:ext>
            </a:extLst>
          </p:cNvPr>
          <p:cNvSpPr txBox="1"/>
          <p:nvPr/>
        </p:nvSpPr>
        <p:spPr>
          <a:xfrm>
            <a:off x="3695700" y="416707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hot start</a:t>
            </a:r>
          </a:p>
        </p:txBody>
      </p:sp>
    </p:spTree>
    <p:extLst>
      <p:ext uri="{BB962C8B-B14F-4D97-AF65-F5344CB8AC3E}">
        <p14:creationId xmlns:p14="http://schemas.microsoft.com/office/powerpoint/2010/main" val="6183625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 err="1"/>
              <a:t>Nosé</a:t>
            </a:r>
            <a:r>
              <a:rPr lang="en-US" dirty="0"/>
              <a:t>-Hoover Oscillator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1" y="2575499"/>
                <a:ext cx="4217682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i="0" dirty="0"/>
                  <a:t>Thermostat: &lt;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i="0" baseline="30000" dirty="0"/>
                  <a:t>2</a:t>
                </a:r>
                <a:r>
                  <a:rPr lang="en-US" i="0" dirty="0"/>
                  <a:t>&gt; </a:t>
                </a:r>
                <a:r>
                  <a:rPr lang="en-US" i="0" dirty="0">
                    <a:sym typeface="Symbol" panose="05050102010706020507" pitchFamily="18" charset="2"/>
                  </a:rPr>
                  <a:t>= </a:t>
                </a:r>
                <a:r>
                  <a:rPr lang="en-US" dirty="0">
                    <a:sym typeface="Symbol" panose="05050102010706020507" pitchFamily="18" charset="2"/>
                  </a:rPr>
                  <a:t>T</a:t>
                </a:r>
              </a:p>
              <a:p>
                <a:pPr marL="342900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i="0" dirty="0">
                    <a:sym typeface="Symbol" panose="05050102010706020507" pitchFamily="18" charset="2"/>
                  </a:rPr>
                  <a:t>Isothermal vs </a:t>
                </a:r>
                <a:r>
                  <a:rPr lang="en-US" i="0" dirty="0" err="1">
                    <a:sym typeface="Symbol" panose="05050102010706020507" pitchFamily="18" charset="2"/>
                  </a:rPr>
                  <a:t>isoenergetic</a:t>
                </a:r>
                <a:endParaRPr lang="en-US" i="0" dirty="0">
                  <a:sym typeface="Symbol" panose="05050102010706020507" pitchFamily="18" charset="2"/>
                </a:endParaRPr>
              </a:p>
              <a:p>
                <a:pPr marL="342900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i="0" dirty="0">
                    <a:sym typeface="Symbol" panose="05050102010706020507" pitchFamily="18" charset="2"/>
                  </a:rPr>
                  <a:t>Chaotic solutions</a:t>
                </a:r>
              </a:p>
              <a:p>
                <a:pPr marL="342900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i="0" dirty="0">
                    <a:sym typeface="Symbol" panose="05050102010706020507" pitchFamily="18" charset="2"/>
                  </a:rPr>
                  <a:t>Also called “Sprott A” system</a:t>
                </a:r>
              </a:p>
              <a:p>
                <a:pPr marL="342900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i="0" dirty="0">
                    <a:sym typeface="Symbol" panose="05050102010706020507" pitchFamily="18" charset="2"/>
                  </a:rPr>
                  <a:t>Simplest such chaotic system</a:t>
                </a:r>
              </a:p>
              <a:p>
                <a:pPr marL="342900" indent="-342900" algn="l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i="0" dirty="0">
                    <a:sym typeface="Symbol" panose="05050102010706020507" pitchFamily="18" charset="2"/>
                  </a:rPr>
                  <a:t>Many interesting properties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1" y="2575499"/>
                <a:ext cx="4217682" cy="3416320"/>
              </a:xfrm>
              <a:prstGeom prst="rect">
                <a:avLst/>
              </a:prstGeom>
              <a:blipFill rotWithShape="0">
                <a:blip r:embed="rId3"/>
                <a:stretch>
                  <a:fillRect l="-2026" r="-1158" b="-1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3739" y="1117391"/>
                <a:ext cx="256110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x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z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39" y="1117391"/>
                <a:ext cx="2561105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3095"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Left 10"/>
          <p:cNvSpPr/>
          <p:nvPr/>
        </p:nvSpPr>
        <p:spPr bwMode="auto">
          <a:xfrm rot="19666446">
            <a:off x="2053239" y="1315366"/>
            <a:ext cx="437192" cy="264867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70" y="990600"/>
            <a:ext cx="4500563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7450" y="5181600"/>
            <a:ext cx="4648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/>
              <a:t>Bill Hoover &amp; Shuichi </a:t>
            </a:r>
            <a:r>
              <a:rPr lang="en-US" i="0" dirty="0" err="1"/>
              <a:t>Nosé</a:t>
            </a:r>
            <a:r>
              <a:rPr lang="en-US" i="0" dirty="0"/>
              <a:t> (1989)</a:t>
            </a:r>
          </a:p>
        </p:txBody>
      </p:sp>
    </p:spTree>
    <p:extLst>
      <p:ext uri="{BB962C8B-B14F-4D97-AF65-F5344CB8AC3E}">
        <p14:creationId xmlns:p14="http://schemas.microsoft.com/office/powerpoint/2010/main" val="14725079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080293"/>
            <a:ext cx="5554890" cy="5502780"/>
          </a:xfrm>
          <a:prstGeom prst="rect">
            <a:avLst/>
          </a:prstGeom>
        </p:spPr>
      </p:pic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 err="1"/>
              <a:t>Nosé</a:t>
            </a:r>
            <a:r>
              <a:rPr lang="en-US" dirty="0"/>
              <a:t>-Hoover Oscillator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2434" y="2362200"/>
                <a:ext cx="3956688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i="0" dirty="0"/>
                  <a:t>Coexisting quasiperiodic tori and chaotic sea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i="0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i="0" dirty="0"/>
                  <a:t>Nonuniformly conservative &lt;z&gt;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i="0" dirty="0"/>
                  <a:t> 0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i="0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i="0" dirty="0"/>
                  <a:t>Lyapunov exponents: 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i="0" dirty="0"/>
                  <a:t>(0, 0, 0) for tori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US" i="0" dirty="0"/>
                  <a:t>(0.0139, 0,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i="0" dirty="0"/>
                  <a:t>0.0139)</a:t>
                </a:r>
              </a:p>
              <a:p>
                <a:pPr lvl="1" algn="l"/>
                <a:r>
                  <a:rPr lang="en-US" i="0" dirty="0"/>
                  <a:t>for chaotic sea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endParaRPr lang="en-US" i="0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i="0" dirty="0"/>
                  <a:t>No equilibrium points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34" y="2362200"/>
                <a:ext cx="3956688" cy="4524315"/>
              </a:xfrm>
              <a:prstGeom prst="rect">
                <a:avLst/>
              </a:prstGeom>
              <a:blipFill rotWithShape="0">
                <a:blip r:embed="rId4"/>
                <a:stretch>
                  <a:fillRect l="-2157" t="-1078" r="-2311" b="-2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4324" y="1117391"/>
                <a:ext cx="256110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x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z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24" y="1117391"/>
                <a:ext cx="2561105" cy="1107996"/>
              </a:xfrm>
              <a:prstGeom prst="rect">
                <a:avLst/>
              </a:prstGeom>
              <a:blipFill rotWithShape="0">
                <a:blip r:embed="rId5"/>
                <a:stretch>
                  <a:fillRect l="-3095"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Left 10"/>
          <p:cNvSpPr/>
          <p:nvPr/>
        </p:nvSpPr>
        <p:spPr bwMode="auto">
          <a:xfrm rot="19666446">
            <a:off x="2062569" y="1315367"/>
            <a:ext cx="437192" cy="264867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5453" y="1080292"/>
            <a:ext cx="831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</a:t>
            </a:r>
            <a:r>
              <a:rPr lang="en-US" i="0" dirty="0"/>
              <a:t>= 1</a:t>
            </a:r>
          </a:p>
        </p:txBody>
      </p:sp>
    </p:spTree>
    <p:extLst>
      <p:ext uri="{BB962C8B-B14F-4D97-AF65-F5344CB8AC3E}">
        <p14:creationId xmlns:p14="http://schemas.microsoft.com/office/powerpoint/2010/main" val="25598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4B67DB-5650-4A1F-B9D9-237D28031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29" y="1117391"/>
            <a:ext cx="5077558" cy="5029200"/>
          </a:xfrm>
          <a:prstGeom prst="rect">
            <a:avLst/>
          </a:prstGeom>
        </p:spPr>
      </p:pic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 err="1"/>
              <a:t>Nosé</a:t>
            </a:r>
            <a:r>
              <a:rPr lang="en-US" dirty="0"/>
              <a:t>-Hoover Oscillator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0329" y="2360939"/>
            <a:ext cx="4191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i="0" dirty="0"/>
              <a:t>Fat fractal (many “holes”)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i="0" dirty="0"/>
              <a:t>Non-Gaussian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i="0" dirty="0"/>
              <a:t>Time-reversible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i="0" dirty="0"/>
              <a:t>Only 6% chaotic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i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i="0" dirty="0"/>
              <a:t>Not ergodic</a:t>
            </a:r>
          </a:p>
          <a:p>
            <a:pPr algn="l"/>
            <a:endParaRPr lang="en-US" i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4324" y="1117391"/>
                <a:ext cx="277607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x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z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24" y="1117391"/>
                <a:ext cx="2776076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2857"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: Left 10"/>
          <p:cNvSpPr/>
          <p:nvPr/>
        </p:nvSpPr>
        <p:spPr bwMode="auto">
          <a:xfrm rot="19666446">
            <a:off x="2094347" y="1315366"/>
            <a:ext cx="437192" cy="264867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5799" y="1202732"/>
            <a:ext cx="831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T </a:t>
            </a:r>
            <a:r>
              <a:rPr lang="en-US" i="0" dirty="0"/>
              <a:t>= 1</a:t>
            </a:r>
          </a:p>
          <a:p>
            <a:pPr algn="l"/>
            <a:r>
              <a:rPr lang="en-US" i="0" dirty="0"/>
              <a:t>z = 0</a:t>
            </a:r>
          </a:p>
        </p:txBody>
      </p:sp>
    </p:spTree>
    <p:extLst>
      <p:ext uri="{BB962C8B-B14F-4D97-AF65-F5344CB8AC3E}">
        <p14:creationId xmlns:p14="http://schemas.microsoft.com/office/powerpoint/2010/main" val="6859307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 err="1"/>
              <a:t>Nosé</a:t>
            </a:r>
            <a:r>
              <a:rPr lang="en-US" dirty="0"/>
              <a:t>-Hoover Oscillator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E904F0-45B4-4997-820B-AFBEA9BCE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88572"/>
            <a:ext cx="5747971" cy="56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09812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505202" y="5257800"/>
            <a:ext cx="1752598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/>
          <a:lstStyle/>
          <a:p>
            <a:pPr algn="ctr"/>
            <a:r>
              <a:rPr lang="en-US" dirty="0"/>
              <a:t>Simple Harmonic Oscillator</a:t>
            </a:r>
          </a:p>
        </p:txBody>
      </p:sp>
      <p:pic>
        <p:nvPicPr>
          <p:cNvPr id="5122" name="Picture 2" descr="Image result for mass on a sp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0823"/>
            <a:ext cx="3819525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85801" y="4850398"/>
                <a:ext cx="2819400" cy="1691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m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=−</m:t>
                    </m:r>
                  </m:oMath>
                </a14:m>
                <a:r>
                  <a:rPr lang="en-US" dirty="0" err="1"/>
                  <a:t>kx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1" y="4850398"/>
                <a:ext cx="2819400" cy="1691104"/>
              </a:xfrm>
              <a:prstGeom prst="rect">
                <a:avLst/>
              </a:prstGeom>
              <a:blipFill>
                <a:blip r:embed="rId4"/>
                <a:stretch>
                  <a:fillRect b="-3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1000" y="3725000"/>
                <a:ext cx="263302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𝑁𝑒𝑤𝑡𝑜𝑛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/>
              </a:p>
              <a:p>
                <a:pPr algn="l"/>
                <a:r>
                  <a:rPr lang="en-US" dirty="0"/>
                  <a:t>    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=−</m:t>
                    </m:r>
                  </m:oMath>
                </a14:m>
                <a:r>
                  <a:rPr lang="en-US" dirty="0" err="1"/>
                  <a:t>kx</a:t>
                </a:r>
                <a:r>
                  <a:rPr lang="en-US" dirty="0"/>
                  <a:t>  </a:t>
                </a:r>
                <a:r>
                  <a:rPr lang="en-US" i="0" dirty="0"/>
                  <a:t>(</a:t>
                </a:r>
                <a:r>
                  <a:rPr lang="en-US" dirty="0"/>
                  <a:t>Hooke</a:t>
                </a:r>
                <a:r>
                  <a:rPr lang="en-US" i="0" dirty="0"/>
                  <a:t>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725000"/>
                <a:ext cx="2633028" cy="738664"/>
              </a:xfrm>
              <a:prstGeom prst="rect">
                <a:avLst/>
              </a:prstGeom>
              <a:blipFill rotWithShape="0">
                <a:blip r:embed="rId5"/>
                <a:stretch>
                  <a:fillRect l="-1160" r="-2552" b="-24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43600" y="4850398"/>
                <a:ext cx="2649289" cy="16911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𝐿𝑖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C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en-US" sz="280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=−</m:t>
                    </m:r>
                  </m:oMath>
                </a14:m>
                <a:r>
                  <a:rPr lang="en-US" dirty="0" err="1"/>
                  <a:t>i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4850398"/>
                <a:ext cx="2649289" cy="1691104"/>
              </a:xfrm>
              <a:prstGeom prst="rect">
                <a:avLst/>
              </a:prstGeom>
              <a:blipFill>
                <a:blip r:embed="rId7"/>
                <a:stretch>
                  <a:fillRect b="-3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43858" y="5330190"/>
                <a:ext cx="1537741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L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C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i="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858" y="5330190"/>
                <a:ext cx="1537741" cy="738664"/>
              </a:xfrm>
              <a:prstGeom prst="rect">
                <a:avLst/>
              </a:prstGeom>
              <a:blipFill>
                <a:blip r:embed="rId8"/>
                <a:stretch>
                  <a:fillRect l="-6746" b="-23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2050" y="1324247"/>
            <a:ext cx="3943350" cy="264795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" y="76200"/>
            <a:ext cx="8819213" cy="1143000"/>
          </a:xfrm>
        </p:spPr>
        <p:txBody>
          <a:bodyPr/>
          <a:lstStyle/>
          <a:p>
            <a:pPr algn="ctr"/>
            <a:r>
              <a:rPr lang="en-US" dirty="0"/>
              <a:t>Ergodic Thermostats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38227" y="1050265"/>
                <a:ext cx="2699876" cy="14688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dirty="0"/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x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y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𝑧𝑦</m:t>
                      </m:r>
                    </m:oMath>
                  </m:oMathPara>
                </a14:m>
                <a:endParaRPr lang="en-US" b="0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aseline="300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baseline="30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227" y="1050265"/>
                <a:ext cx="2699876" cy="1468800"/>
              </a:xfrm>
              <a:prstGeom prst="rect">
                <a:avLst/>
              </a:prstGeom>
              <a:blipFill rotWithShape="0">
                <a:blip r:embed="rId3"/>
                <a:stretch>
                  <a:fillRect l="-4063" b="-6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77D635-08DF-4C3F-9825-86A6BE34839A}"/>
                  </a:ext>
                </a:extLst>
              </p:cNvPr>
              <p:cNvSpPr txBox="1"/>
              <p:nvPr/>
            </p:nvSpPr>
            <p:spPr>
              <a:xfrm>
                <a:off x="3238226" y="3200400"/>
                <a:ext cx="4457974" cy="1354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dirty="0"/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x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</a:t>
                </a:r>
                <a:r>
                  <a:rPr lang="en-US" i="0" dirty="0"/>
                  <a:t>(0.05 + 0.32</a:t>
                </a:r>
                <a:r>
                  <a:rPr lang="en-US" dirty="0"/>
                  <a:t>v</a:t>
                </a:r>
                <a:r>
                  <a:rPr lang="en-US" baseline="30000" dirty="0"/>
                  <a:t>2</a:t>
                </a:r>
                <a:r>
                  <a:rPr lang="en-US" i="0" dirty="0"/>
                  <a:t>)</a:t>
                </a:r>
                <a:r>
                  <a:rPr lang="en-US" dirty="0" err="1"/>
                  <a:t>z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0.05(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baseline="30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0" dirty="0"/>
                  <a:t> T</a:t>
                </a:r>
                <a:r>
                  <a:rPr lang="en-US" b="0" i="0" dirty="0"/>
                  <a:t>) + 0.32(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b="0" i="0" baseline="30000" dirty="0"/>
                  <a:t>4</a:t>
                </a:r>
                <a:r>
                  <a:rPr lang="en-US" b="0" i="0" dirty="0"/>
                  <a:t> – 3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b="0" i="0" baseline="30000" dirty="0"/>
                  <a:t>2</a:t>
                </a:r>
                <a:r>
                  <a:rPr lang="en-US" b="0" i="0" dirty="0"/>
                  <a:t>)</a:t>
                </a:r>
              </a:p>
              <a:p>
                <a:pPr algn="l"/>
                <a:endParaRPr lang="en-US" baseline="30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377D635-08DF-4C3F-9825-86A6BE348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226" y="3200400"/>
                <a:ext cx="4457974" cy="1354217"/>
              </a:xfrm>
              <a:prstGeom prst="rect">
                <a:avLst/>
              </a:prstGeom>
              <a:blipFill rotWithShape="0">
                <a:blip r:embed="rId4"/>
                <a:stretch>
                  <a:fillRect l="-1776" r="-1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95EB52F-5CA2-4219-9A41-1D3CC8C62674}"/>
                  </a:ext>
                </a:extLst>
              </p:cNvPr>
              <p:cNvSpPr txBox="1"/>
              <p:nvPr/>
            </p:nvSpPr>
            <p:spPr>
              <a:xfrm>
                <a:off x="3145860" y="5181600"/>
                <a:ext cx="4550339" cy="1354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dirty="0"/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x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</a:t>
                </a:r>
                <a:r>
                  <a:rPr lang="en-US" i="0" dirty="0"/>
                  <a:t>10</a:t>
                </a:r>
                <a:r>
                  <a:rPr lang="en-US" dirty="0"/>
                  <a:t>T </a:t>
                </a:r>
                <a:r>
                  <a:rPr lang="en-US" i="0" dirty="0"/>
                  <a:t>tanh(20</a:t>
                </a:r>
                <a:r>
                  <a:rPr lang="en-US" dirty="0"/>
                  <a:t>z</a:t>
                </a:r>
                <a:r>
                  <a:rPr lang="en-US" i="0" dirty="0"/>
                  <a:t>)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b="0" dirty="0"/>
              </a:p>
              <a:p>
                <a:pPr algn="l"/>
                <a:endParaRPr lang="en-US" baseline="30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95EB52F-5CA2-4219-9A41-1D3CC8C62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860" y="5181600"/>
                <a:ext cx="4550339" cy="1354217"/>
              </a:xfrm>
              <a:prstGeom prst="rect">
                <a:avLst/>
              </a:prstGeom>
              <a:blipFill rotWithShape="0">
                <a:blip r:embed="rId5"/>
                <a:stretch>
                  <a:fillRect l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45AAF0-B377-4D6F-9077-E168FF34E699}"/>
              </a:ext>
            </a:extLst>
          </p:cNvPr>
          <p:cNvCxnSpPr>
            <a:cxnSpLocks/>
          </p:cNvCxnSpPr>
          <p:nvPr/>
        </p:nvCxnSpPr>
        <p:spPr bwMode="auto">
          <a:xfrm>
            <a:off x="7696199" y="5299680"/>
            <a:ext cx="0" cy="103767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8AE774-03D7-445C-A913-2897EF6092D8}"/>
              </a:ext>
            </a:extLst>
          </p:cNvPr>
          <p:cNvCxnSpPr>
            <a:cxnSpLocks/>
          </p:cNvCxnSpPr>
          <p:nvPr/>
        </p:nvCxnSpPr>
        <p:spPr bwMode="auto">
          <a:xfrm>
            <a:off x="7141802" y="5799308"/>
            <a:ext cx="11087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EFD4EB03-849F-4269-B20D-79E8FD33967E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7121397" y="5439529"/>
            <a:ext cx="1129199" cy="719557"/>
          </a:xfrm>
          <a:prstGeom prst="curvedConnector3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8879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" y="76200"/>
            <a:ext cx="8819213" cy="1143000"/>
          </a:xfrm>
        </p:spPr>
        <p:txBody>
          <a:bodyPr/>
          <a:lstStyle/>
          <a:p>
            <a:pPr algn="ctr"/>
            <a:r>
              <a:rPr lang="en-US" dirty="0"/>
              <a:t>Signum Thermostat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70F1F-ECFE-4481-88A2-19912619FE43}"/>
                  </a:ext>
                </a:extLst>
              </p:cNvPr>
              <p:cNvSpPr txBox="1"/>
              <p:nvPr/>
            </p:nvSpPr>
            <p:spPr>
              <a:xfrm>
                <a:off x="3582728" y="1207129"/>
                <a:ext cx="1826142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x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z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E570F1F-ECFE-4481-88A2-19912619F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728" y="1207129"/>
                <a:ext cx="1826142" cy="1107996"/>
              </a:xfrm>
              <a:prstGeom prst="rect">
                <a:avLst/>
              </a:prstGeom>
              <a:blipFill rotWithShape="0">
                <a:blip r:embed="rId3"/>
                <a:stretch>
                  <a:fillRect l="-4348"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0D694CD-EBCA-40C7-BB5D-F91DA050EE32}"/>
              </a:ext>
            </a:extLst>
          </p:cNvPr>
          <p:cNvSpPr txBox="1"/>
          <p:nvPr/>
        </p:nvSpPr>
        <p:spPr>
          <a:xfrm>
            <a:off x="1091704" y="1534820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Nose-Hoover: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EEAD4D-BEBB-4DEC-B3FA-8154088C663F}"/>
                  </a:ext>
                </a:extLst>
              </p:cNvPr>
              <p:cNvSpPr txBox="1"/>
              <p:nvPr/>
            </p:nvSpPr>
            <p:spPr>
              <a:xfrm>
                <a:off x="3577525" y="3622887"/>
                <a:ext cx="2665672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x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a </a:t>
                </a:r>
                <a:r>
                  <a:rPr lang="en-US" i="0" dirty="0">
                    <a:solidFill>
                      <a:srgbClr val="FF0000"/>
                    </a:solidFill>
                  </a:rPr>
                  <a:t>sgn(</a:t>
                </a:r>
                <a:r>
                  <a:rPr lang="en-US" dirty="0">
                    <a:solidFill>
                      <a:srgbClr val="FF0000"/>
                    </a:solidFill>
                  </a:rPr>
                  <a:t>z</a:t>
                </a:r>
                <a:r>
                  <a:rPr lang="en-US" i="0" dirty="0">
                    <a:solidFill>
                      <a:srgbClr val="FF0000"/>
                    </a:solidFill>
                  </a:rPr>
                  <a:t>) </a:t>
                </a:r>
                <a:r>
                  <a:rPr lang="en-US" i="0" dirty="0">
                    <a:latin typeface="Cambria Math" panose="02040503050406030204" pitchFamily="18" charset="0"/>
                  </a:rPr>
                  <a:t>𝑣</a:t>
                </a:r>
                <a:endParaRPr lang="en-US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5EEAD4D-BEBB-4DEC-B3FA-8154088C6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525" y="3622887"/>
                <a:ext cx="2665672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2975" r="-5034" b="-2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182BB8B-8291-4A85-8E66-938A8AF190FB}"/>
              </a:ext>
            </a:extLst>
          </p:cNvPr>
          <p:cNvSpPr txBox="1"/>
          <p:nvPr/>
        </p:nvSpPr>
        <p:spPr>
          <a:xfrm>
            <a:off x="482104" y="3980765"/>
            <a:ext cx="260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Signum thermostat: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E725646-C445-4893-9F9F-265BD852B809}"/>
              </a:ext>
            </a:extLst>
          </p:cNvPr>
          <p:cNvSpPr/>
          <p:nvPr/>
        </p:nvSpPr>
        <p:spPr bwMode="auto">
          <a:xfrm>
            <a:off x="4253483" y="2454364"/>
            <a:ext cx="484632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0FB47-0D96-4B0C-962C-14865B1DE857}"/>
              </a:ext>
            </a:extLst>
          </p:cNvPr>
          <p:cNvSpPr txBox="1"/>
          <p:nvPr/>
        </p:nvSpPr>
        <p:spPr>
          <a:xfrm>
            <a:off x="6553200" y="1353487"/>
            <a:ext cx="1779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Proportional</a:t>
            </a:r>
          </a:p>
          <a:p>
            <a:r>
              <a:rPr lang="en-US" dirty="0"/>
              <a:t>controller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FB7087-25EE-4C37-9910-97F1DF1879EB}"/>
              </a:ext>
            </a:extLst>
          </p:cNvPr>
          <p:cNvSpPr txBox="1"/>
          <p:nvPr/>
        </p:nvSpPr>
        <p:spPr>
          <a:xfrm>
            <a:off x="6719436" y="4258018"/>
            <a:ext cx="1552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Bang-bang</a:t>
            </a:r>
          </a:p>
          <a:p>
            <a:r>
              <a:rPr lang="en-US" dirty="0"/>
              <a:t>controller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15826D-5CEE-4B59-BB23-79A224920454}"/>
              </a:ext>
            </a:extLst>
          </p:cNvPr>
          <p:cNvSpPr txBox="1"/>
          <p:nvPr/>
        </p:nvSpPr>
        <p:spPr>
          <a:xfrm>
            <a:off x="3508990" y="5562598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err="1"/>
              <a:t>sgn</a:t>
            </a:r>
            <a:r>
              <a:rPr lang="en-US" i="0" dirty="0"/>
              <a:t>(</a:t>
            </a:r>
            <a:r>
              <a:rPr lang="en-US" dirty="0"/>
              <a:t>z</a:t>
            </a:r>
            <a:r>
              <a:rPr lang="en-US" i="0" dirty="0"/>
              <a:t>)</a:t>
            </a:r>
            <a:r>
              <a:rPr lang="en-US" dirty="0"/>
              <a:t>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F74D6C-9E93-4828-9E97-E85EBCE93753}"/>
                  </a:ext>
                </a:extLst>
              </p:cNvPr>
              <p:cNvSpPr txBox="1"/>
              <p:nvPr/>
            </p:nvSpPr>
            <p:spPr>
              <a:xfrm>
                <a:off x="4953000" y="5377933"/>
                <a:ext cx="172285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i="0" dirty="0"/>
                  <a:t>1 for </a:t>
                </a:r>
                <a:r>
                  <a:rPr lang="en-US" dirty="0"/>
                  <a:t>z &lt; </a:t>
                </a:r>
                <a:r>
                  <a:rPr lang="en-US" i="0" dirty="0"/>
                  <a:t>0</a:t>
                </a:r>
              </a:p>
              <a:p>
                <a:r>
                  <a:rPr lang="en-US" i="0" dirty="0"/>
                  <a:t>+1 for </a:t>
                </a:r>
                <a:r>
                  <a:rPr lang="en-US" dirty="0"/>
                  <a:t>z &gt; </a:t>
                </a:r>
                <a:r>
                  <a:rPr lang="en-US" i="0" dirty="0"/>
                  <a:t>0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F74D6C-9E93-4828-9E97-E85EBCE93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5377933"/>
                <a:ext cx="1722856" cy="830997"/>
              </a:xfrm>
              <a:prstGeom prst="rect">
                <a:avLst/>
              </a:prstGeom>
              <a:blipFill>
                <a:blip r:embed="rId5"/>
                <a:stretch>
                  <a:fillRect l="-3546" t="-5839" r="-4965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435F343-055A-4EAD-AEEE-7FEA9C61E820}"/>
              </a:ext>
            </a:extLst>
          </p:cNvPr>
          <p:cNvSpPr txBox="1"/>
          <p:nvPr/>
        </p:nvSpPr>
        <p:spPr>
          <a:xfrm>
            <a:off x="4495799" y="5050706"/>
            <a:ext cx="627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i="0" dirty="0"/>
              <a:t>{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CF7097-F73F-47D1-8533-FE3F73418F98}"/>
              </a:ext>
            </a:extLst>
          </p:cNvPr>
          <p:cNvCxnSpPr>
            <a:cxnSpLocks/>
          </p:cNvCxnSpPr>
          <p:nvPr/>
        </p:nvCxnSpPr>
        <p:spPr bwMode="auto">
          <a:xfrm>
            <a:off x="7446603" y="2243572"/>
            <a:ext cx="0" cy="103767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92C883-2F69-45F9-9BFB-CC579EE88274}"/>
              </a:ext>
            </a:extLst>
          </p:cNvPr>
          <p:cNvCxnSpPr>
            <a:cxnSpLocks/>
          </p:cNvCxnSpPr>
          <p:nvPr/>
        </p:nvCxnSpPr>
        <p:spPr bwMode="auto">
          <a:xfrm>
            <a:off x="6892206" y="2743200"/>
            <a:ext cx="11087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6B3216-A842-48D1-A37E-A27372803169}"/>
              </a:ext>
            </a:extLst>
          </p:cNvPr>
          <p:cNvCxnSpPr>
            <a:cxnSpLocks/>
          </p:cNvCxnSpPr>
          <p:nvPr/>
        </p:nvCxnSpPr>
        <p:spPr bwMode="auto">
          <a:xfrm>
            <a:off x="7554686" y="5486400"/>
            <a:ext cx="0" cy="10567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37C8C91-F070-4CF2-B0F7-B5517DC7B757}"/>
              </a:ext>
            </a:extLst>
          </p:cNvPr>
          <p:cNvCxnSpPr>
            <a:cxnSpLocks/>
          </p:cNvCxnSpPr>
          <p:nvPr/>
        </p:nvCxnSpPr>
        <p:spPr bwMode="auto">
          <a:xfrm>
            <a:off x="6989403" y="5793430"/>
            <a:ext cx="11087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05D6E6-583C-4137-9B1A-2B726E484780}"/>
              </a:ext>
            </a:extLst>
          </p:cNvPr>
          <p:cNvCxnSpPr>
            <a:cxnSpLocks/>
          </p:cNvCxnSpPr>
          <p:nvPr/>
        </p:nvCxnSpPr>
        <p:spPr bwMode="auto">
          <a:xfrm flipV="1">
            <a:off x="6989403" y="2430292"/>
            <a:ext cx="914400" cy="65175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7827351-8597-40F7-B3A2-8A884D5651C0}"/>
              </a:ext>
            </a:extLst>
          </p:cNvPr>
          <p:cNvCxnSpPr>
            <a:cxnSpLocks/>
          </p:cNvCxnSpPr>
          <p:nvPr/>
        </p:nvCxnSpPr>
        <p:spPr bwMode="auto">
          <a:xfrm>
            <a:off x="7543800" y="5486400"/>
            <a:ext cx="55439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F715203-837B-4726-B67F-AF5A08F415B4}"/>
              </a:ext>
            </a:extLst>
          </p:cNvPr>
          <p:cNvCxnSpPr>
            <a:cxnSpLocks/>
          </p:cNvCxnSpPr>
          <p:nvPr/>
        </p:nvCxnSpPr>
        <p:spPr bwMode="auto">
          <a:xfrm>
            <a:off x="6989403" y="6098688"/>
            <a:ext cx="55439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204970E-1E1F-430B-BC0B-CAFC5F1DEB4D}"/>
              </a:ext>
            </a:extLst>
          </p:cNvPr>
          <p:cNvSpPr txBox="1"/>
          <p:nvPr/>
        </p:nvSpPr>
        <p:spPr>
          <a:xfrm>
            <a:off x="721366" y="5562598"/>
            <a:ext cx="229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Signum function: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878C5D0-09B4-4E0E-BADF-5963BC307CAC}"/>
              </a:ext>
            </a:extLst>
          </p:cNvPr>
          <p:cNvCxnSpPr>
            <a:cxnSpLocks/>
          </p:cNvCxnSpPr>
          <p:nvPr/>
        </p:nvCxnSpPr>
        <p:spPr bwMode="auto">
          <a:xfrm flipH="1">
            <a:off x="7543800" y="5486400"/>
            <a:ext cx="10886" cy="61183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1681363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 animBg="1"/>
      <p:bldP spid="6" grpId="0"/>
      <p:bldP spid="13" grpId="0"/>
      <p:bldP spid="8" grpId="0"/>
      <p:bldP spid="11" grpId="0"/>
      <p:bldP spid="12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325" y="1219200"/>
            <a:ext cx="5144218" cy="5220429"/>
          </a:xfrm>
          <a:prstGeom prst="rect">
            <a:avLst/>
          </a:prstGeom>
        </p:spPr>
      </p:pic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A Single Parameter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95800" y="4079237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Ergodic for a &gt; 1.8</a:t>
            </a:r>
            <a:endParaRPr lang="en-US" sz="2000" i="0" dirty="0"/>
          </a:p>
        </p:txBody>
      </p:sp>
    </p:spTree>
    <p:extLst>
      <p:ext uri="{BB962C8B-B14F-4D97-AF65-F5344CB8AC3E}">
        <p14:creationId xmlns:p14="http://schemas.microsoft.com/office/powerpoint/2010/main" val="20945527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54BEB2-234D-4E9D-AD76-08C2A0019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5952391" cy="5895703"/>
          </a:xfrm>
          <a:prstGeom prst="rect">
            <a:avLst/>
          </a:prstGeom>
        </p:spPr>
      </p:pic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Yes, it is Chaotic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7EDDF2-609A-445B-9AFB-35412083BA2E}"/>
              </a:ext>
            </a:extLst>
          </p:cNvPr>
          <p:cNvSpPr txBox="1"/>
          <p:nvPr/>
        </p:nvSpPr>
        <p:spPr>
          <a:xfrm>
            <a:off x="2209800" y="990600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i="0" dirty="0"/>
              <a:t>= 2</a:t>
            </a:r>
          </a:p>
          <a:p>
            <a:r>
              <a:rPr lang="en-US" dirty="0"/>
              <a:t>T</a:t>
            </a:r>
            <a:r>
              <a:rPr lang="en-US" i="0" dirty="0"/>
              <a:t> = 1</a:t>
            </a:r>
          </a:p>
        </p:txBody>
      </p:sp>
    </p:spTree>
    <p:extLst>
      <p:ext uri="{BB962C8B-B14F-4D97-AF65-F5344CB8AC3E}">
        <p14:creationId xmlns:p14="http://schemas.microsoft.com/office/powerpoint/2010/main" val="2248320034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Yes, it is Isothermal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7EDDF2-609A-445B-9AFB-35412083BA2E}"/>
              </a:ext>
            </a:extLst>
          </p:cNvPr>
          <p:cNvSpPr txBox="1"/>
          <p:nvPr/>
        </p:nvSpPr>
        <p:spPr>
          <a:xfrm>
            <a:off x="2209800" y="990600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i="0" dirty="0"/>
              <a:t>= 2</a:t>
            </a:r>
          </a:p>
          <a:p>
            <a:r>
              <a:rPr lang="en-US" dirty="0"/>
              <a:t>T</a:t>
            </a:r>
            <a:r>
              <a:rPr lang="en-US" i="0" dirty="0"/>
              <a:t> =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F17386-0C4E-41D6-81B6-468CCE9CB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2" y="1905000"/>
            <a:ext cx="8964196" cy="45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96674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Yes, it is Ergodic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0B962-E13F-4C38-8642-65D06FA4A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95533"/>
            <a:ext cx="6019800" cy="5962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7EDDF2-609A-445B-9AFB-35412083BA2E}"/>
              </a:ext>
            </a:extLst>
          </p:cNvPr>
          <p:cNvSpPr txBox="1"/>
          <p:nvPr/>
        </p:nvSpPr>
        <p:spPr>
          <a:xfrm>
            <a:off x="2209800" y="9906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i="0" dirty="0"/>
              <a:t>= 2</a:t>
            </a:r>
          </a:p>
          <a:p>
            <a:r>
              <a:rPr lang="en-US" dirty="0"/>
              <a:t>T</a:t>
            </a:r>
            <a:r>
              <a:rPr lang="en-US" i="0" dirty="0"/>
              <a:t> = 1</a:t>
            </a:r>
          </a:p>
          <a:p>
            <a:r>
              <a:rPr lang="en-US" dirty="0"/>
              <a:t>z </a:t>
            </a:r>
            <a:r>
              <a:rPr lang="en-US" i="0" dirty="0"/>
              <a:t>= 0</a:t>
            </a:r>
          </a:p>
        </p:txBody>
      </p:sp>
    </p:spTree>
    <p:extLst>
      <p:ext uri="{BB962C8B-B14F-4D97-AF65-F5344CB8AC3E}">
        <p14:creationId xmlns:p14="http://schemas.microsoft.com/office/powerpoint/2010/main" val="2406272867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Yes, it is Gaussian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A944C3-9BB7-47E6-978C-2FBC46639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04966"/>
            <a:ext cx="6019800" cy="59624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7657BF-79A9-4C50-BBF0-84BAE0044FBC}"/>
              </a:ext>
            </a:extLst>
          </p:cNvPr>
          <p:cNvSpPr txBox="1"/>
          <p:nvPr/>
        </p:nvSpPr>
        <p:spPr>
          <a:xfrm>
            <a:off x="6705600" y="988367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i="0" dirty="0"/>
              <a:t>= 2</a:t>
            </a:r>
          </a:p>
          <a:p>
            <a:r>
              <a:rPr lang="en-US" dirty="0"/>
              <a:t>T</a:t>
            </a:r>
            <a:r>
              <a:rPr lang="en-US" i="0" dirty="0"/>
              <a:t> = 1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791197" y="5334000"/>
            <a:ext cx="1950722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/>
              <a:t>P</a:t>
            </a:r>
            <a:r>
              <a:rPr lang="en-US" sz="1600" i="0" dirty="0" err="1"/>
              <a:t>z</a:t>
            </a:r>
            <a:r>
              <a:rPr lang="en-US" sz="2000" dirty="0"/>
              <a:t> = </a:t>
            </a:r>
            <a:r>
              <a:rPr lang="en-US" sz="2000" i="0" dirty="0" err="1"/>
              <a:t>exp</a:t>
            </a:r>
            <a:r>
              <a:rPr lang="en-US" sz="2000" i="0" dirty="0"/>
              <a:t>(</a:t>
            </a:r>
            <a:r>
              <a:rPr lang="en-US" sz="2000" dirty="0"/>
              <a:t>-2|z|</a:t>
            </a:r>
            <a:r>
              <a:rPr lang="en-US" sz="2000" i="0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 flipH="1">
            <a:off x="5791198" y="3470309"/>
            <a:ext cx="195072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/>
              <a:t>P</a:t>
            </a:r>
            <a:r>
              <a:rPr lang="en-US" sz="1800" i="0" dirty="0" err="1"/>
              <a:t>v</a:t>
            </a:r>
            <a:r>
              <a:rPr lang="en-US" sz="2000" dirty="0"/>
              <a:t> = </a:t>
            </a:r>
            <a:r>
              <a:rPr lang="en-US" sz="2000" i="0" dirty="0" err="1"/>
              <a:t>exp</a:t>
            </a:r>
            <a:r>
              <a:rPr lang="en-US" sz="2000" i="0" dirty="0"/>
              <a:t>(</a:t>
            </a:r>
            <a:r>
              <a:rPr lang="en-US" sz="2000" dirty="0"/>
              <a:t>-v</a:t>
            </a:r>
            <a:r>
              <a:rPr lang="en-US" sz="2000" i="0" baseline="30000" dirty="0"/>
              <a:t>2</a:t>
            </a:r>
            <a:r>
              <a:rPr lang="en-US" sz="2000" i="0" dirty="0"/>
              <a:t>/2)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5791199" y="1742989"/>
            <a:ext cx="195071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/>
              <a:t>P</a:t>
            </a:r>
            <a:r>
              <a:rPr lang="en-US" sz="1600" i="0" dirty="0" err="1"/>
              <a:t>x</a:t>
            </a:r>
            <a:r>
              <a:rPr lang="en-US" sz="2000" dirty="0"/>
              <a:t> = </a:t>
            </a:r>
            <a:r>
              <a:rPr lang="en-US" sz="2000" i="0" dirty="0" err="1"/>
              <a:t>exp</a:t>
            </a:r>
            <a:r>
              <a:rPr lang="en-US" sz="2000" i="0" dirty="0"/>
              <a:t>(</a:t>
            </a:r>
            <a:r>
              <a:rPr lang="en-US" sz="2000" dirty="0"/>
              <a:t>-x</a:t>
            </a:r>
            <a:r>
              <a:rPr lang="en-US" sz="2000" i="0" baseline="30000" dirty="0"/>
              <a:t>2</a:t>
            </a:r>
            <a:r>
              <a:rPr lang="en-US" sz="2000" i="0" dirty="0"/>
              <a:t>/2)</a:t>
            </a:r>
          </a:p>
        </p:txBody>
      </p:sp>
    </p:spTree>
    <p:extLst>
      <p:ext uri="{BB962C8B-B14F-4D97-AF65-F5344CB8AC3E}">
        <p14:creationId xmlns:p14="http://schemas.microsoft.com/office/powerpoint/2010/main" val="18147947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The Signum Thermostat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90600" y="1143000"/>
            <a:ext cx="7924800" cy="5486400"/>
          </a:xfrm>
        </p:spPr>
        <p:txBody>
          <a:bodyPr/>
          <a:lstStyle/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Is mathematically elegant.</a:t>
            </a:r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Has only a single parameter.</a:t>
            </a:r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Works for a wide variety of oscillators.</a:t>
            </a:r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Invites analytic analysis and proofs.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EEAD4D-BEBB-4DEC-B3FA-8154088C663F}"/>
                  </a:ext>
                </a:extLst>
              </p:cNvPr>
              <p:cNvSpPr txBox="1"/>
              <p:nvPr/>
            </p:nvSpPr>
            <p:spPr>
              <a:xfrm>
                <a:off x="6248400" y="1411069"/>
                <a:ext cx="2505891" cy="110799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2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x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</a:t>
                </a:r>
                <a:r>
                  <a:rPr lang="en-US" i="0" dirty="0">
                    <a:solidFill>
                      <a:schemeClr val="accent4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i="0" dirty="0">
                    <a:solidFill>
                      <a:schemeClr val="accent4"/>
                    </a:solidFill>
                  </a:rPr>
                  <a:t> sgn </a:t>
                </a:r>
                <a:r>
                  <a:rPr lang="en-US" dirty="0">
                    <a:solidFill>
                      <a:schemeClr val="accent4"/>
                    </a:solidFill>
                  </a:rPr>
                  <a:t>z</a:t>
                </a:r>
                <a:r>
                  <a:rPr lang="en-US" i="0" dirty="0">
                    <a:solidFill>
                      <a:schemeClr val="accent4"/>
                    </a:solidFill>
                  </a:rPr>
                  <a:t> </a:t>
                </a:r>
                <a:endParaRPr lang="en-US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accent4"/>
                              </a:solidFill>
                            </a:rPr>
                            <m:t>z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5EEAD4D-BEBB-4DEC-B3FA-8154088C66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411069"/>
                <a:ext cx="2505891" cy="1107996"/>
              </a:xfrm>
              <a:prstGeom prst="rect">
                <a:avLst/>
              </a:prstGeom>
              <a:blipFill rotWithShape="0">
                <a:blip r:embed="rId3"/>
                <a:stretch>
                  <a:fillRect l="-242" r="-2906" b="-1630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72135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Electronic Gaussian RNG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8" y="838200"/>
            <a:ext cx="2885502" cy="6072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91" y="990130"/>
            <a:ext cx="5933343" cy="587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13155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Strange </a:t>
            </a:r>
            <a:r>
              <a:rPr lang="en-US" dirty="0" err="1"/>
              <a:t>Strange</a:t>
            </a:r>
            <a:r>
              <a:rPr lang="en-US" dirty="0"/>
              <a:t> Attractor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2434" y="2362200"/>
                <a:ext cx="3956688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i="0" dirty="0"/>
                  <a:t>Thermostatted oscillator with a temperature gradient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i="0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i="0" dirty="0"/>
                  <a:t>Dissipative:  &lt;z&gt;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i="0" dirty="0"/>
                  <a:t> 0</a:t>
                </a:r>
              </a:p>
              <a:p>
                <a:pPr algn="l"/>
                <a:endParaRPr lang="en-US" i="0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i="0" dirty="0"/>
                  <a:t>No equilibrium points</a:t>
                </a:r>
              </a:p>
              <a:p>
                <a:pPr algn="l"/>
                <a:r>
                  <a:rPr lang="en-US" i="0" dirty="0"/>
                  <a:t>    </a:t>
                </a:r>
                <a:r>
                  <a:rPr lang="en-US" i="0" dirty="0">
                    <a:sym typeface="Wingdings" panose="05000000000000000000" pitchFamily="2" charset="2"/>
                  </a:rPr>
                  <a:t>==&gt; </a:t>
                </a:r>
                <a:r>
                  <a:rPr lang="en-US" i="0" dirty="0"/>
                  <a:t>Hidden attractor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i="0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i="0" dirty="0"/>
                  <a:t>Lyapunov exponents:</a:t>
                </a:r>
              </a:p>
              <a:p>
                <a:pPr algn="l"/>
                <a:r>
                  <a:rPr lang="en-US" i="0" dirty="0"/>
                  <a:t>    (0.2280, 0,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i="0" dirty="0"/>
                  <a:t>0.2480)</a:t>
                </a:r>
              </a:p>
              <a:p>
                <a:pPr algn="l"/>
                <a:r>
                  <a:rPr lang="en-US" i="0" dirty="0"/>
                  <a:t>    D</a:t>
                </a:r>
                <a:r>
                  <a:rPr lang="en-US" i="0" baseline="-25000" dirty="0"/>
                  <a:t>KY</a:t>
                </a:r>
                <a:r>
                  <a:rPr lang="en-US" i="0" dirty="0"/>
                  <a:t> = 2.9194</a:t>
                </a:r>
              </a:p>
              <a:p>
                <a:pPr algn="l"/>
                <a:r>
                  <a:rPr lang="en-US" i="0" dirty="0"/>
                  <a:t>    D</a:t>
                </a:r>
                <a:r>
                  <a:rPr lang="en-US" i="0" baseline="-25000" dirty="0"/>
                  <a:t>0</a:t>
                </a:r>
                <a:r>
                  <a:rPr lang="en-US" i="0" dirty="0"/>
                  <a:t> = 3.0</a:t>
                </a:r>
              </a:p>
              <a:p>
                <a:pPr algn="l"/>
                <a:r>
                  <a:rPr lang="en-US" i="0" dirty="0"/>
                  <a:t>     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US" i="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34" y="2362200"/>
                <a:ext cx="3956688" cy="5262979"/>
              </a:xfrm>
              <a:prstGeom prst="rect">
                <a:avLst/>
              </a:prstGeom>
              <a:blipFill rotWithShape="0">
                <a:blip r:embed="rId3"/>
                <a:stretch>
                  <a:fillRect l="-2157" t="-927" r="-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4324" y="1117391"/>
                <a:ext cx="2623676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x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a </a:t>
                </a:r>
                <a:r>
                  <a:rPr lang="en-US" i="0" dirty="0"/>
                  <a:t>sgn(</a:t>
                </a:r>
                <a:r>
                  <a:rPr lang="en-US" dirty="0"/>
                  <a:t>z</a:t>
                </a:r>
                <a:r>
                  <a:rPr lang="en-US" i="0" dirty="0"/>
                  <a:t>)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30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24" y="1117391"/>
                <a:ext cx="2623676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3023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221577" y="1060302"/>
                <a:ext cx="322876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 </a:t>
                </a:r>
                <a:r>
                  <a:rPr lang="en-US" i="0" dirty="0"/>
                  <a:t>= 1     </a:t>
                </a:r>
                <a:r>
                  <a:rPr lang="en-US" dirty="0"/>
                  <a:t>T</a:t>
                </a:r>
                <a:r>
                  <a:rPr lang="en-US" i="0" dirty="0"/>
                  <a:t>(</a:t>
                </a:r>
                <a:r>
                  <a:rPr lang="en-US" dirty="0"/>
                  <a:t>x</a:t>
                </a:r>
                <a:r>
                  <a:rPr lang="en-US" i="0" dirty="0"/>
                  <a:t>) = </a:t>
                </a:r>
                <a:r>
                  <a:rPr lang="en-US" i="0" dirty="0" err="1"/>
                  <a:t>exp</a:t>
                </a:r>
                <a:r>
                  <a:rPr lang="en-US" i="0" dirty="0"/>
                  <a:t>(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dirty="0"/>
                  <a:t>x</a:t>
                </a:r>
                <a:r>
                  <a:rPr lang="en-US" i="0" baseline="30000" dirty="0"/>
                  <a:t>2</a:t>
                </a:r>
                <a:r>
                  <a:rPr lang="en-US" i="0" dirty="0"/>
                  <a:t>)</a:t>
                </a:r>
              </a:p>
              <a:p>
                <a:endParaRPr lang="en-US" i="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577" y="1060302"/>
                <a:ext cx="3228769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2647" t="-5882" r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1600200"/>
            <a:ext cx="5076825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CD87D8-AA1B-4C43-A747-84C3ADB069CD}"/>
              </a:ext>
            </a:extLst>
          </p:cNvPr>
          <p:cNvSpPr txBox="1"/>
          <p:nvPr/>
        </p:nvSpPr>
        <p:spPr>
          <a:xfrm>
            <a:off x="4521182" y="1809888"/>
            <a:ext cx="785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</a:t>
            </a:r>
            <a:r>
              <a:rPr lang="en-US" i="0" dirty="0"/>
              <a:t>= 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6151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Other Harmonic Oscillators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19400" y="1295400"/>
            <a:ext cx="6096000" cy="4114800"/>
          </a:xfrm>
        </p:spPr>
        <p:txBody>
          <a:bodyPr/>
          <a:lstStyle/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Pendulums</a:t>
            </a:r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Musical Instruments</a:t>
            </a:r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Clocks</a:t>
            </a:r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Diatomic Molecules</a:t>
            </a:r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Population Dynamics</a:t>
            </a:r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Financial Market Cycles</a:t>
            </a:r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Heartbeats 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05902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990600" y="1143000"/>
            <a:ext cx="7924800" cy="5486400"/>
          </a:xfrm>
        </p:spPr>
        <p:txBody>
          <a:bodyPr/>
          <a:lstStyle/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The harmonic oscillator is the oldest and most important dynamical system.</a:t>
            </a:r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With a signum thermostat, it can be made to replicate a truly random system.</a:t>
            </a:r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The system is ripe for further analysis and study.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870893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838200" y="228600"/>
            <a:ext cx="7239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dirty="0"/>
              <a:t>References</a:t>
            </a:r>
          </a:p>
        </p:txBody>
      </p:sp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304800" y="1236129"/>
            <a:ext cx="85344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0000"/>
              <a:buFont typeface="Monotype Sorts"/>
              <a:buChar char="n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/>
              <a:buChar char="u"/>
              <a:defRPr kumimoji="1"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Monotype Sorts"/>
              <a:buChar char="F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10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600" dirty="0">
                <a:hlinkClick r:id="rId2"/>
              </a:rPr>
              <a:t>http://sprott.physics.wisc.edu/ lectures/ergodic.pptx</a:t>
            </a:r>
            <a:r>
              <a:rPr lang="en-US" sz="3600" dirty="0"/>
              <a:t> (this talk)</a:t>
            </a:r>
          </a:p>
          <a:p>
            <a:pPr>
              <a:spcBef>
                <a:spcPct val="10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600" dirty="0">
                <a:hlinkClick r:id="rId3"/>
              </a:rPr>
              <a:t>http://sprott.physics.wisc.edu/pubs/paper499.pdf</a:t>
            </a:r>
            <a:r>
              <a:rPr lang="en-US" sz="3600" dirty="0"/>
              <a:t> (signum thermostat)</a:t>
            </a:r>
          </a:p>
          <a:p>
            <a:pPr>
              <a:spcBef>
                <a:spcPct val="100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600" dirty="0">
                <a:hlinkClick r:id="rId4"/>
              </a:rPr>
              <a:t>sprott@physics.wisc.edu</a:t>
            </a:r>
            <a:r>
              <a:rPr lang="en-US" sz="3600" dirty="0"/>
              <a:t> (contact me)</a:t>
            </a:r>
          </a:p>
        </p:txBody>
      </p:sp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4019534" y="1233946"/>
            <a:ext cx="1382959" cy="838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Simple Harmonic Oscillator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98260" y="2015351"/>
                <a:ext cx="12951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x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260" y="2015351"/>
                <a:ext cx="1295163" cy="461665"/>
              </a:xfrm>
              <a:prstGeom prst="rect">
                <a:avLst/>
              </a:prstGeom>
              <a:blipFill rotWithShape="0">
                <a:blip r:embed="rId3"/>
                <a:stretch>
                  <a:fillRect t="-10667" r="-6604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25686" y="1219200"/>
                <a:ext cx="140128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x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686" y="1219200"/>
                <a:ext cx="1401288" cy="738664"/>
              </a:xfrm>
              <a:prstGeom prst="rect">
                <a:avLst/>
              </a:prstGeom>
              <a:blipFill rotWithShape="0">
                <a:blip r:embed="rId4"/>
                <a:stretch>
                  <a:fillRect l="-5652" b="-23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https://upload.wikimedia.org/wikipedia/commons/7/74/Simple_harmonic_motion_animati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1740"/>
            <a:ext cx="3235036" cy="152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303818" y="1219200"/>
                <a:ext cx="1336964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818" y="1219200"/>
                <a:ext cx="1336964" cy="738664"/>
              </a:xfrm>
              <a:prstGeom prst="rect">
                <a:avLst/>
              </a:prstGeom>
              <a:blipFill rotWithShape="0">
                <a:blip r:embed="rId6"/>
                <a:stretch>
                  <a:fillRect l="-5936" b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41326" y="2493367"/>
                <a:ext cx="4548233" cy="521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Energy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:r>
                  <a:rPr lang="en-US" i="0" dirty="0"/>
                  <a:t>constant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1326" y="2493367"/>
                <a:ext cx="4548233" cy="521553"/>
              </a:xfrm>
              <a:prstGeom prst="rect">
                <a:avLst/>
              </a:prstGeom>
              <a:blipFill rotWithShape="0">
                <a:blip r:embed="rId7"/>
                <a:stretch>
                  <a:fillRect t="-3488" r="-3485" b="-19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99200" y="6464084"/>
                <a:ext cx="48974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B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 </a:t>
                </a:r>
                <a:r>
                  <a:rPr lang="en-US" i="0" dirty="0"/>
                  <a:t>(a circle in phase space)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200" y="6464084"/>
                <a:ext cx="4897495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121" t="-24590" r="-3238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https://upload.wikimedia.org/wikipedia/commons/e/ea/Simple_Harmonic_Motion_Orbit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20" y="3139522"/>
            <a:ext cx="421957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Brace 3"/>
          <p:cNvSpPr/>
          <p:nvPr/>
        </p:nvSpPr>
        <p:spPr bwMode="auto">
          <a:xfrm>
            <a:off x="5355998" y="1233946"/>
            <a:ext cx="108401" cy="838200"/>
          </a:xfrm>
          <a:prstGeom prst="rightBrace">
            <a:avLst>
              <a:gd name="adj1" fmla="val 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Curved Connector 12"/>
          <p:cNvCxnSpPr/>
          <p:nvPr/>
        </p:nvCxnSpPr>
        <p:spPr bwMode="auto">
          <a:xfrm flipH="1">
            <a:off x="5255302" y="1647186"/>
            <a:ext cx="201391" cy="621356"/>
          </a:xfrm>
          <a:prstGeom prst="curvedConnector3">
            <a:avLst>
              <a:gd name="adj1" fmla="val -11351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1409B2B-6875-4274-96BB-AA35FC2D3993}"/>
              </a:ext>
            </a:extLst>
          </p:cNvPr>
          <p:cNvSpPr txBox="1"/>
          <p:nvPr/>
        </p:nvSpPr>
        <p:spPr>
          <a:xfrm>
            <a:off x="6988189" y="4539817"/>
            <a:ext cx="19447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Conservative</a:t>
            </a:r>
          </a:p>
          <a:p>
            <a:r>
              <a:rPr lang="en-US" i="0" dirty="0"/>
              <a:t>(</a:t>
            </a:r>
            <a:r>
              <a:rPr lang="en-US" dirty="0"/>
              <a:t>Hamiltonian</a:t>
            </a:r>
            <a:r>
              <a:rPr lang="en-US" i="0" dirty="0"/>
              <a:t>)</a:t>
            </a:r>
          </a:p>
          <a:p>
            <a:r>
              <a:rPr lang="en-US" dirty="0"/>
              <a:t>System</a:t>
            </a:r>
          </a:p>
          <a:p>
            <a:r>
              <a:rPr lang="en-US" dirty="0"/>
              <a:t>H = E</a:t>
            </a:r>
          </a:p>
        </p:txBody>
      </p:sp>
    </p:spTree>
    <p:extLst>
      <p:ext uri="{BB962C8B-B14F-4D97-AF65-F5344CB8AC3E}">
        <p14:creationId xmlns:p14="http://schemas.microsoft.com/office/powerpoint/2010/main" val="9396354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9" grpId="0"/>
      <p:bldP spid="6" grpId="0"/>
      <p:bldP spid="10" grpId="0"/>
      <p:bldP spid="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19200"/>
            <a:ext cx="4692895" cy="4648200"/>
          </a:xfrm>
          <a:prstGeom prst="rect">
            <a:avLst/>
          </a:prstGeom>
        </p:spPr>
      </p:pic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Damped Harmonic Oscillator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33740" y="1117391"/>
                <a:ext cx="1928460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x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b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pPr algn="l"/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40" y="1117391"/>
                <a:ext cx="1928460" cy="1107996"/>
              </a:xfrm>
              <a:prstGeom prst="rect">
                <a:avLst/>
              </a:prstGeom>
              <a:blipFill rotWithShape="0">
                <a:blip r:embed="rId4"/>
                <a:stretch>
                  <a:fillRect l="-4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52400" y="1870195"/>
            <a:ext cx="343715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bv</a:t>
            </a:r>
            <a:r>
              <a:rPr lang="en-US" dirty="0"/>
              <a:t> </a:t>
            </a:r>
            <a:r>
              <a:rPr lang="en-US" i="0" dirty="0">
                <a:sym typeface="Symbol" panose="05050102010706020507" pitchFamily="18" charset="2"/>
              </a:rPr>
              <a:t> </a:t>
            </a:r>
            <a:r>
              <a:rPr lang="en-US" i="0" dirty="0"/>
              <a:t>Linear damping </a:t>
            </a:r>
          </a:p>
          <a:p>
            <a:pPr algn="l"/>
            <a:r>
              <a:rPr lang="en-US" i="0" dirty="0"/>
              <a:t>(friction or air resistance)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 </a:t>
            </a:r>
            <a:r>
              <a:rPr lang="en-US" i="0" dirty="0"/>
              <a:t>is damping constant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Q = </a:t>
            </a:r>
            <a:r>
              <a:rPr lang="en-US" i="0" dirty="0"/>
              <a:t>1/</a:t>
            </a:r>
            <a:r>
              <a:rPr lang="en-US" dirty="0"/>
              <a:t>b </a:t>
            </a:r>
            <a:r>
              <a:rPr lang="en-US" i="0" dirty="0"/>
              <a:t>(quality factor)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/>
              <a:t>Equilibrium (focus)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/>
              <a:t>Point attractor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/>
              <a:t>Globally attracting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/>
              <a:t>Time-irreversible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/>
              <a:t>Dissipative system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400800" y="5638800"/>
                <a:ext cx="1775038" cy="6655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𝑏𝑡</m:t>
                        </m:r>
                      </m:sup>
                    </m:sSup>
                  </m:oMath>
                </a14:m>
                <a:r>
                  <a:rPr lang="en-US" sz="2800" i="0" baseline="30000" dirty="0"/>
                  <a:t>/2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5638800"/>
                <a:ext cx="1775038" cy="665503"/>
              </a:xfrm>
              <a:prstGeom prst="rect">
                <a:avLst/>
              </a:prstGeom>
              <a:blipFill rotWithShape="0">
                <a:blip r:embed="rId6"/>
                <a:stretch>
                  <a:fillRect r="-2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876800" y="1408530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</a:t>
            </a:r>
            <a:r>
              <a:rPr lang="en-US" i="0" dirty="0"/>
              <a:t>= 0.05</a:t>
            </a:r>
          </a:p>
        </p:txBody>
      </p:sp>
      <p:sp>
        <p:nvSpPr>
          <p:cNvPr id="11" name="Arrow: Left 10"/>
          <p:cNvSpPr/>
          <p:nvPr/>
        </p:nvSpPr>
        <p:spPr bwMode="auto">
          <a:xfrm rot="19666446">
            <a:off x="2094347" y="1315300"/>
            <a:ext cx="437192" cy="264867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81975" y="6073470"/>
            <a:ext cx="1390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C00000"/>
                </a:solidFill>
              </a:rPr>
              <a:t>Not true!</a:t>
            </a:r>
          </a:p>
        </p:txBody>
      </p:sp>
    </p:spTree>
    <p:extLst>
      <p:ext uri="{BB962C8B-B14F-4D97-AF65-F5344CB8AC3E}">
        <p14:creationId xmlns:p14="http://schemas.microsoft.com/office/powerpoint/2010/main" val="8553595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 err="1"/>
              <a:t>Browninan</a:t>
            </a:r>
            <a:r>
              <a:rPr lang="en-US" dirty="0"/>
              <a:t> Motion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146" name="Picture 2" descr="https://upload.wikimedia.org/wikipedia/commons/c/c2/Brownian_motion_larg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40386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upload.wikimedia.org/wikipedia/commons/3/32/Robert_Brown_%28botanist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3" y="914400"/>
            <a:ext cx="3340347" cy="406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735" y="5181600"/>
            <a:ext cx="2258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Robert Brown</a:t>
            </a:r>
          </a:p>
          <a:p>
            <a:r>
              <a:rPr lang="en-US" dirty="0"/>
              <a:t>Scottish botanist</a:t>
            </a:r>
          </a:p>
          <a:p>
            <a:r>
              <a:rPr lang="en-US" dirty="0"/>
              <a:t>(1773 – 1858)</a:t>
            </a:r>
          </a:p>
        </p:txBody>
      </p:sp>
      <p:pic>
        <p:nvPicPr>
          <p:cNvPr id="6150" name="Picture 6" descr="Theoretical Physicist Albert Einste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181600"/>
            <a:ext cx="1106447" cy="149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00800" y="5181600"/>
            <a:ext cx="20361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Albert Einstein</a:t>
            </a:r>
          </a:p>
          <a:p>
            <a:r>
              <a:rPr lang="en-US" dirty="0"/>
              <a:t>1905</a:t>
            </a:r>
          </a:p>
          <a:p>
            <a:r>
              <a:rPr lang="en-US" dirty="0"/>
              <a:t>Atoms exist!</a:t>
            </a:r>
          </a:p>
        </p:txBody>
      </p:sp>
    </p:spTree>
    <p:extLst>
      <p:ext uri="{BB962C8B-B14F-4D97-AF65-F5344CB8AC3E}">
        <p14:creationId xmlns:p14="http://schemas.microsoft.com/office/powerpoint/2010/main" val="169621056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1143000"/>
          </a:xfrm>
        </p:spPr>
        <p:txBody>
          <a:bodyPr/>
          <a:lstStyle/>
          <a:p>
            <a:pPr algn="ctr"/>
            <a:r>
              <a:rPr lang="en-US" dirty="0"/>
              <a:t>Ideal Gas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6858000" cy="441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Every breath you take is about half a liter of air and contains about 10</a:t>
            </a:r>
            <a:r>
              <a:rPr lang="en-US" baseline="30000" dirty="0"/>
              <a:t>22</a:t>
            </a:r>
            <a:r>
              <a:rPr lang="en-US" dirty="0"/>
              <a:t> molecules </a:t>
            </a:r>
          </a:p>
          <a:p>
            <a:pPr marL="0" indent="0">
              <a:buNone/>
            </a:pPr>
            <a:r>
              <a:rPr lang="en-US" dirty="0"/>
              <a:t>each with a mass of about 10</a:t>
            </a:r>
            <a:r>
              <a:rPr lang="en-US" baseline="30000" dirty="0"/>
              <a:t>-25</a:t>
            </a:r>
            <a:r>
              <a:rPr lang="en-US" dirty="0"/>
              <a:t> kilograms </a:t>
            </a:r>
          </a:p>
          <a:p>
            <a:pPr marL="0" indent="0">
              <a:buNone/>
            </a:pPr>
            <a:r>
              <a:rPr lang="en-US" dirty="0"/>
              <a:t>moving at an average speed of about 1000 meters/second (500 miles/hour)</a:t>
            </a:r>
          </a:p>
          <a:p>
            <a:pPr marL="0" indent="0">
              <a:buNone/>
            </a:pPr>
            <a:r>
              <a:rPr lang="en-US" dirty="0"/>
              <a:t>traveling about 10</a:t>
            </a:r>
            <a:r>
              <a:rPr lang="en-US" baseline="30000" dirty="0"/>
              <a:t>-5</a:t>
            </a:r>
            <a:r>
              <a:rPr lang="en-US" dirty="0"/>
              <a:t> cm between collisions </a:t>
            </a:r>
          </a:p>
          <a:p>
            <a:pPr marL="0" indent="0">
              <a:buNone/>
            </a:pPr>
            <a:r>
              <a:rPr lang="en-US" dirty="0"/>
              <a:t>and includes a molecule that was in the last dying breath of Julius Caesar (or Jesus or …).</a:t>
            </a:r>
          </a:p>
        </p:txBody>
      </p:sp>
    </p:spTree>
    <p:extLst>
      <p:ext uri="{BB962C8B-B14F-4D97-AF65-F5344CB8AC3E}">
        <p14:creationId xmlns:p14="http://schemas.microsoft.com/office/powerpoint/2010/main" val="22293780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Gibbs’ Canonical Distribution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53475" y="4648200"/>
            <a:ext cx="27636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Josiah Willard Gibbs</a:t>
            </a:r>
          </a:p>
          <a:p>
            <a:r>
              <a:rPr lang="en-US" dirty="0"/>
              <a:t>American Scientist</a:t>
            </a:r>
          </a:p>
          <a:p>
            <a:r>
              <a:rPr lang="en-US" dirty="0"/>
              <a:t>(1839 – 1903)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1219200"/>
            <a:ext cx="580107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/>
              <a:t>First American PhD in engineering (1863)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/>
              <a:t>Professor of Mathematical Physics at Yale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/>
              <a:t>Founder of statistical mechanics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/>
              <a:t>Wrote famous 1902 textbook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/>
              <a:t>Gaussian (normal) distribution</a:t>
            </a:r>
          </a:p>
        </p:txBody>
      </p:sp>
      <p:pic>
        <p:nvPicPr>
          <p:cNvPr id="15362" name="Picture 2" descr="Portrait of Josiah Willard Gibb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412" y="1495188"/>
            <a:ext cx="2236051" cy="29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85561" y="4081522"/>
                <a:ext cx="3981475" cy="383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dirty="0"/>
                  <a:t>P</a:t>
                </a:r>
                <a:r>
                  <a:rPr lang="en-US" baseline="-25000" dirty="0"/>
                  <a:t>v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baseline="30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/2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en-US" dirty="0"/>
                  <a:t>  </a:t>
                </a:r>
                <a:r>
                  <a:rPr lang="en-US" i="0" dirty="0"/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i="0" dirty="0"/>
                  <a:t>(PDF)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561" y="4081522"/>
                <a:ext cx="3981475" cy="383118"/>
              </a:xfrm>
              <a:prstGeom prst="rect">
                <a:avLst/>
              </a:prstGeom>
              <a:blipFill rotWithShape="0">
                <a:blip r:embed="rId4"/>
                <a:stretch>
                  <a:fillRect l="-4594" t="-20968" r="-291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http://www.oxfordmathcenter.com/images/notes/300-0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3814520" cy="195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46979" y="6096000"/>
                <a:ext cx="4373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979" y="6096000"/>
                <a:ext cx="437364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676400" y="4495800"/>
            <a:ext cx="463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</a:t>
            </a:r>
            <a:r>
              <a:rPr lang="en-US" baseline="-25000" dirty="0" err="1"/>
              <a:t>v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3B05F-44BF-45C6-94CC-4F6072D57E3C}"/>
              </a:ext>
            </a:extLst>
          </p:cNvPr>
          <p:cNvSpPr txBox="1"/>
          <p:nvPr/>
        </p:nvSpPr>
        <p:spPr>
          <a:xfrm>
            <a:off x="2806908" y="4648200"/>
            <a:ext cx="178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“bell curve”</a:t>
            </a:r>
          </a:p>
        </p:txBody>
      </p:sp>
    </p:spTree>
    <p:extLst>
      <p:ext uri="{BB962C8B-B14F-4D97-AF65-F5344CB8AC3E}">
        <p14:creationId xmlns:p14="http://schemas.microsoft.com/office/powerpoint/2010/main" val="17389829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6" grpId="0"/>
      <p:bldP spid="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/>
          <a:lstStyle/>
          <a:p>
            <a:pPr algn="ctr"/>
            <a:r>
              <a:rPr lang="en-US" dirty="0"/>
              <a:t>Ergodicity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63964" y="1524000"/>
            <a:ext cx="6537035" cy="4876800"/>
          </a:xfrm>
        </p:spPr>
        <p:txBody>
          <a:bodyPr/>
          <a:lstStyle/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Time average = ensemble average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Initial conditions do not matter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Every point is phase space is visited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The simple harmonic oscillator is not ergodic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3434" y="205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8344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3366"/>
      </a:dk1>
      <a:lt1>
        <a:srgbClr val="FFFFFF"/>
      </a:lt1>
      <a:dk2>
        <a:srgbClr val="0033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2A56"/>
      </a:accent4>
      <a:accent5>
        <a:srgbClr val="E2F4FF"/>
      </a:accent5>
      <a:accent6>
        <a:srgbClr val="E7E7B9"/>
      </a:accent6>
      <a:hlink>
        <a:srgbClr val="800000"/>
      </a:hlink>
      <a:folHlink>
        <a:srgbClr val="CC9900"/>
      </a:folHlink>
    </a:clrScheme>
    <a:fontScheme name="Default Design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6201</TotalTime>
  <Words>1241</Words>
  <Application>Microsoft Office PowerPoint</Application>
  <PresentationFormat>On-screen Show (4:3)</PresentationFormat>
  <Paragraphs>331</Paragraphs>
  <Slides>31</Slides>
  <Notes>29</Notes>
  <HiddenSlides>11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Times New Roman</vt:lpstr>
      <vt:lpstr>Calibri</vt:lpstr>
      <vt:lpstr>Arial Narrow</vt:lpstr>
      <vt:lpstr>Cambria Math</vt:lpstr>
      <vt:lpstr>Monotype Sorts</vt:lpstr>
      <vt:lpstr>Calibri Light</vt:lpstr>
      <vt:lpstr>Default Design</vt:lpstr>
      <vt:lpstr>Custom Design</vt:lpstr>
      <vt:lpstr>Photo Editor Photo</vt:lpstr>
      <vt:lpstr>Ergodicity in Chaotic Oscillators</vt:lpstr>
      <vt:lpstr>Simple Harmonic Oscillator</vt:lpstr>
      <vt:lpstr>Other Harmonic Oscillators</vt:lpstr>
      <vt:lpstr>Simple Harmonic Oscillator</vt:lpstr>
      <vt:lpstr>Damped Harmonic Oscillator</vt:lpstr>
      <vt:lpstr>Browninan Motion</vt:lpstr>
      <vt:lpstr>Ideal Gas</vt:lpstr>
      <vt:lpstr>Gibbs’ Canonical Distribution</vt:lpstr>
      <vt:lpstr>Ergodicity</vt:lpstr>
      <vt:lpstr>Ergodicity (formal definition)</vt:lpstr>
      <vt:lpstr>Stochastic Harmonic Oscillator</vt:lpstr>
      <vt:lpstr>“The Finger of Fate”</vt:lpstr>
      <vt:lpstr>Happiness Model</vt:lpstr>
      <vt:lpstr>Rayleigh Oscillator</vt:lpstr>
      <vt:lpstr>Energy vs Time</vt:lpstr>
      <vt:lpstr>Nosé-Hoover Oscillator</vt:lpstr>
      <vt:lpstr>Nosé-Hoover Oscillator (cont)</vt:lpstr>
      <vt:lpstr>Nosé-Hoover Oscillator (cont)</vt:lpstr>
      <vt:lpstr>Nosé-Hoover Oscillator (cont)</vt:lpstr>
      <vt:lpstr>Ergodic Thermostats</vt:lpstr>
      <vt:lpstr>Signum Thermostat</vt:lpstr>
      <vt:lpstr>A Single Parameter</vt:lpstr>
      <vt:lpstr>Yes, it is Chaotic</vt:lpstr>
      <vt:lpstr>Yes, it is Isothermal</vt:lpstr>
      <vt:lpstr>Yes, it is Ergodic</vt:lpstr>
      <vt:lpstr>Yes, it is Gaussian</vt:lpstr>
      <vt:lpstr>The Signum Thermostat</vt:lpstr>
      <vt:lpstr>Electronic Gaussian RNG</vt:lpstr>
      <vt:lpstr>Strange Strange Attractor</vt:lpstr>
      <vt:lpstr>Summary</vt:lpstr>
      <vt:lpstr>PowerPoint Presentation</vt:lpstr>
    </vt:vector>
  </TitlesOfParts>
  <Company>UW-Madison Plasma Physics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Chaos</dc:title>
  <dc:creator>J. C. Sprott</dc:creator>
  <cp:lastModifiedBy>admin</cp:lastModifiedBy>
  <cp:revision>488</cp:revision>
  <cp:lastPrinted>1997-05-28T20:34:04Z</cp:lastPrinted>
  <dcterms:created xsi:type="dcterms:W3CDTF">1997-05-28T16:58:32Z</dcterms:created>
  <dcterms:modified xsi:type="dcterms:W3CDTF">2020-10-20T14:27:47Z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sprott@juno.physics.wisc.edu</vt:lpwstr>
  </property>
  <property fmtid="{D5CDD505-2E9C-101B-9397-08002B2CF9AE}" pid="8" name="HomePage">
    <vt:lpwstr>http://sprott.physics.wisc.edu/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C:\WEB\lectures</vt:lpwstr>
  </property>
</Properties>
</file>