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7"/>
  </p:notesMasterIdLst>
  <p:sldIdLst>
    <p:sldId id="300" r:id="rId2"/>
    <p:sldId id="277" r:id="rId3"/>
    <p:sldId id="296" r:id="rId4"/>
    <p:sldId id="283" r:id="rId5"/>
    <p:sldId id="315" r:id="rId6"/>
    <p:sldId id="280" r:id="rId7"/>
    <p:sldId id="316" r:id="rId8"/>
    <p:sldId id="281" r:id="rId9"/>
    <p:sldId id="317" r:id="rId10"/>
    <p:sldId id="276" r:id="rId11"/>
    <p:sldId id="318" r:id="rId12"/>
    <p:sldId id="278" r:id="rId13"/>
    <p:sldId id="319" r:id="rId14"/>
    <p:sldId id="299" r:id="rId15"/>
    <p:sldId id="275" r:id="rId16"/>
    <p:sldId id="320" r:id="rId17"/>
    <p:sldId id="288" r:id="rId18"/>
    <p:sldId id="282" r:id="rId19"/>
    <p:sldId id="295" r:id="rId20"/>
    <p:sldId id="279" r:id="rId21"/>
    <p:sldId id="298" r:id="rId22"/>
    <p:sldId id="306" r:id="rId23"/>
    <p:sldId id="304" r:id="rId24"/>
    <p:sldId id="305" r:id="rId25"/>
    <p:sldId id="321" r:id="rId26"/>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1pPr>
    <a:lvl2pPr marL="4572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2pPr>
    <a:lvl3pPr marL="9144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3pPr>
    <a:lvl4pPr marL="13716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4pPr>
    <a:lvl5pPr marL="1828800" algn="l" defTabSz="457200" rtl="0" fontAlgn="base">
      <a:spcBef>
        <a:spcPct val="0"/>
      </a:spcBef>
      <a:spcAft>
        <a:spcPct val="0"/>
      </a:spcAft>
      <a:defRPr kern="1200">
        <a:solidFill>
          <a:schemeClr val="tx1"/>
        </a:solidFill>
        <a:latin typeface="Arial" charset="0"/>
        <a:ea typeface="ＭＳ Ｐゴシック" charset="0"/>
        <a:cs typeface="ＭＳ Ｐゴシック" charset="0"/>
      </a:defRPr>
    </a:lvl5pPr>
    <a:lvl6pPr marL="2286000" algn="l" defTabSz="457200" rtl="0" eaLnBrk="1" latinLnBrk="0" hangingPunct="1">
      <a:defRPr kern="1200">
        <a:solidFill>
          <a:schemeClr val="tx1"/>
        </a:solidFill>
        <a:latin typeface="Arial" charset="0"/>
        <a:ea typeface="ＭＳ Ｐゴシック" charset="0"/>
        <a:cs typeface="ＭＳ Ｐゴシック" charset="0"/>
      </a:defRPr>
    </a:lvl6pPr>
    <a:lvl7pPr marL="2743200" algn="l" defTabSz="457200" rtl="0" eaLnBrk="1" latinLnBrk="0" hangingPunct="1">
      <a:defRPr kern="1200">
        <a:solidFill>
          <a:schemeClr val="tx1"/>
        </a:solidFill>
        <a:latin typeface="Arial" charset="0"/>
        <a:ea typeface="ＭＳ Ｐゴシック" charset="0"/>
        <a:cs typeface="ＭＳ Ｐゴシック" charset="0"/>
      </a:defRPr>
    </a:lvl7pPr>
    <a:lvl8pPr marL="3200400" algn="l" defTabSz="457200" rtl="0" eaLnBrk="1" latinLnBrk="0" hangingPunct="1">
      <a:defRPr kern="1200">
        <a:solidFill>
          <a:schemeClr val="tx1"/>
        </a:solidFill>
        <a:latin typeface="Arial" charset="0"/>
        <a:ea typeface="ＭＳ Ｐゴシック" charset="0"/>
        <a:cs typeface="ＭＳ Ｐゴシック" charset="0"/>
      </a:defRPr>
    </a:lvl8pPr>
    <a:lvl9pPr marL="3657600" algn="l" defTabSz="457200" rtl="0" eaLnBrk="1" latinLnBrk="0" hangingPunct="1">
      <a:defRPr kern="1200">
        <a:solidFill>
          <a:schemeClr val="tx1"/>
        </a:solidFill>
        <a:latin typeface="Arial" charset="0"/>
        <a:ea typeface="ＭＳ Ｐゴシック" charset="0"/>
        <a:cs typeface="ＭＳ Ｐゴシック"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38FF5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Objects="1">
      <p:cViewPr>
        <p:scale>
          <a:sx n="100" d="100"/>
          <a:sy n="100" d="100"/>
        </p:scale>
        <p:origin x="-2520" y="-9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printerSettings" Target="printerSettings/printerSettings1.bin"/><Relationship Id="rId29" Type="http://schemas.openxmlformats.org/officeDocument/2006/relationships/presProps" Target="presProps.xml"/><Relationship Id="rId30" Type="http://schemas.openxmlformats.org/officeDocument/2006/relationships/viewProps" Target="viewProps.xml"/><Relationship Id="rId31" Type="http://schemas.openxmlformats.org/officeDocument/2006/relationships/theme" Target="theme/theme1.xml"/><Relationship Id="rId32"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FE348321-9232-6C48-812E-39C609E9D646}" type="datetimeFigureOut">
              <a:rPr lang="en-US" smtClean="0"/>
              <a:t>2/10/16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DC10B4-6621-0E43-9632-E493BA34D64B}" type="slidenum">
              <a:rPr lang="en-US" smtClean="0"/>
              <a:t>‹#›</a:t>
            </a:fld>
            <a:endParaRPr lang="en-US"/>
          </a:p>
        </p:txBody>
      </p:sp>
    </p:spTree>
    <p:extLst>
      <p:ext uri="{BB962C8B-B14F-4D97-AF65-F5344CB8AC3E}">
        <p14:creationId xmlns:p14="http://schemas.microsoft.com/office/powerpoint/2010/main" val="126777346"/>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8A7B042-D276-5548-9953-F64EF941AF36}" type="datetime1">
              <a:rPr lang="en-US"/>
              <a:pPr>
                <a:defRPr/>
              </a:pPr>
              <a:t>2/10/16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BBC87BC-07CF-6641-9DCB-94F349C36524}" type="slidenum">
              <a:rPr lang="en-US"/>
              <a:pPr>
                <a:defRPr/>
              </a:pPr>
              <a:t>‹#›</a:t>
            </a:fld>
            <a:endParaRPr lang="en-US"/>
          </a:p>
        </p:txBody>
      </p:sp>
    </p:spTree>
    <p:extLst>
      <p:ext uri="{BB962C8B-B14F-4D97-AF65-F5344CB8AC3E}">
        <p14:creationId xmlns:p14="http://schemas.microsoft.com/office/powerpoint/2010/main" val="4097782035"/>
      </p:ext>
    </p:extLst>
  </p:cSld>
  <p:clrMapOvr>
    <a:masterClrMapping/>
  </p:clrMapOvr>
  <p:transition xmlns:p14="http://schemas.microsoft.com/office/powerpoint/2010/main" spd="slow" advClick="0" advTm="10000">
    <p:pull/>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1EC8C6D-2E80-4245-88A3-0CEB7E450E79}" type="datetime1">
              <a:rPr lang="en-US"/>
              <a:pPr>
                <a:defRPr/>
              </a:pPr>
              <a:t>2/10/16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B2ED6A2-8F7C-544A-9F87-D84F00A7DD85}" type="slidenum">
              <a:rPr lang="en-US"/>
              <a:pPr>
                <a:defRPr/>
              </a:pPr>
              <a:t>‹#›</a:t>
            </a:fld>
            <a:endParaRPr lang="en-US"/>
          </a:p>
        </p:txBody>
      </p:sp>
    </p:spTree>
    <p:extLst>
      <p:ext uri="{BB962C8B-B14F-4D97-AF65-F5344CB8AC3E}">
        <p14:creationId xmlns:p14="http://schemas.microsoft.com/office/powerpoint/2010/main" val="731750860"/>
      </p:ext>
    </p:extLst>
  </p:cSld>
  <p:clrMapOvr>
    <a:masterClrMapping/>
  </p:clrMapOvr>
  <p:transition xmlns:p14="http://schemas.microsoft.com/office/powerpoint/2010/main" spd="slow" advClick="0" advTm="10000">
    <p:pull/>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0AF7A4E-40FE-6E40-A549-302868B47F65}" type="datetime1">
              <a:rPr lang="en-US"/>
              <a:pPr>
                <a:defRPr/>
              </a:pPr>
              <a:t>2/10/16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C91041F-C8B7-474B-9AC6-668D17F8F11E}" type="slidenum">
              <a:rPr lang="en-US"/>
              <a:pPr>
                <a:defRPr/>
              </a:pPr>
              <a:t>‹#›</a:t>
            </a:fld>
            <a:endParaRPr lang="en-US"/>
          </a:p>
        </p:txBody>
      </p:sp>
    </p:spTree>
    <p:extLst>
      <p:ext uri="{BB962C8B-B14F-4D97-AF65-F5344CB8AC3E}">
        <p14:creationId xmlns:p14="http://schemas.microsoft.com/office/powerpoint/2010/main" val="962771331"/>
      </p:ext>
    </p:extLst>
  </p:cSld>
  <p:clrMapOvr>
    <a:masterClrMapping/>
  </p:clrMapOvr>
  <p:transition xmlns:p14="http://schemas.microsoft.com/office/powerpoint/2010/main" spd="slow" advClick="0" advTm="10000">
    <p:pull/>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B3B191FD-FF82-8C49-B11A-6AC93064CA1F}" type="datetime1">
              <a:rPr lang="en-US"/>
              <a:pPr>
                <a:defRPr/>
              </a:pPr>
              <a:t>2/10/16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5E913F9-D778-054D-94E3-58CE5906C57D}" type="slidenum">
              <a:rPr lang="en-US"/>
              <a:pPr>
                <a:defRPr/>
              </a:pPr>
              <a:t>‹#›</a:t>
            </a:fld>
            <a:endParaRPr lang="en-US"/>
          </a:p>
        </p:txBody>
      </p:sp>
    </p:spTree>
    <p:extLst>
      <p:ext uri="{BB962C8B-B14F-4D97-AF65-F5344CB8AC3E}">
        <p14:creationId xmlns:p14="http://schemas.microsoft.com/office/powerpoint/2010/main" val="986086472"/>
      </p:ext>
    </p:extLst>
  </p:cSld>
  <p:clrMapOvr>
    <a:masterClrMapping/>
  </p:clrMapOvr>
  <p:transition xmlns:p14="http://schemas.microsoft.com/office/powerpoint/2010/main" spd="slow" advClick="0" advTm="10000">
    <p:pull/>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DAE8F321-C9F2-0C40-916E-6214CF311C22}" type="datetime1">
              <a:rPr lang="en-US"/>
              <a:pPr>
                <a:defRPr/>
              </a:pPr>
              <a:t>2/10/16</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5A249E4-6C0A-3945-BBF8-A0EA6DB3790B}" type="slidenum">
              <a:rPr lang="en-US"/>
              <a:pPr>
                <a:defRPr/>
              </a:pPr>
              <a:t>‹#›</a:t>
            </a:fld>
            <a:endParaRPr lang="en-US"/>
          </a:p>
        </p:txBody>
      </p:sp>
    </p:spTree>
    <p:extLst>
      <p:ext uri="{BB962C8B-B14F-4D97-AF65-F5344CB8AC3E}">
        <p14:creationId xmlns:p14="http://schemas.microsoft.com/office/powerpoint/2010/main" val="1432878989"/>
      </p:ext>
    </p:extLst>
  </p:cSld>
  <p:clrMapOvr>
    <a:masterClrMapping/>
  </p:clrMapOvr>
  <p:transition xmlns:p14="http://schemas.microsoft.com/office/powerpoint/2010/main" spd="slow" advClick="0" advTm="10000">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DC7B49B7-EF6C-2943-A604-326C4D5FEAE8}" type="datetime1">
              <a:rPr lang="en-US"/>
              <a:pPr>
                <a:defRPr/>
              </a:pPr>
              <a:t>2/10/16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76D874CB-3D80-5745-86CC-7DF0093638AD}" type="slidenum">
              <a:rPr lang="en-US"/>
              <a:pPr>
                <a:defRPr/>
              </a:pPr>
              <a:t>‹#›</a:t>
            </a:fld>
            <a:endParaRPr lang="en-US"/>
          </a:p>
        </p:txBody>
      </p:sp>
    </p:spTree>
    <p:extLst>
      <p:ext uri="{BB962C8B-B14F-4D97-AF65-F5344CB8AC3E}">
        <p14:creationId xmlns:p14="http://schemas.microsoft.com/office/powerpoint/2010/main" val="2927384212"/>
      </p:ext>
    </p:extLst>
  </p:cSld>
  <p:clrMapOvr>
    <a:masterClrMapping/>
  </p:clrMapOvr>
  <p:transition xmlns:p14="http://schemas.microsoft.com/office/powerpoint/2010/main" spd="slow" advClick="0" advTm="10000">
    <p:pull/>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464EC312-CBBE-4945-88CD-93A6ECFF44BD}" type="datetime1">
              <a:rPr lang="en-US"/>
              <a:pPr>
                <a:defRPr/>
              </a:pPr>
              <a:t>2/10/16</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AF8C7C82-DB27-1944-A446-5052E275C877}" type="slidenum">
              <a:rPr lang="en-US"/>
              <a:pPr>
                <a:defRPr/>
              </a:pPr>
              <a:t>‹#›</a:t>
            </a:fld>
            <a:endParaRPr lang="en-US"/>
          </a:p>
        </p:txBody>
      </p:sp>
    </p:spTree>
    <p:extLst>
      <p:ext uri="{BB962C8B-B14F-4D97-AF65-F5344CB8AC3E}">
        <p14:creationId xmlns:p14="http://schemas.microsoft.com/office/powerpoint/2010/main" val="3844047252"/>
      </p:ext>
    </p:extLst>
  </p:cSld>
  <p:clrMapOvr>
    <a:masterClrMapping/>
  </p:clrMapOvr>
  <p:transition xmlns:p14="http://schemas.microsoft.com/office/powerpoint/2010/main" spd="slow" advClick="0" advTm="10000">
    <p:pull/>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5413E518-6DF1-FA41-B7DF-4203D7EDF576}" type="datetime1">
              <a:rPr lang="en-US"/>
              <a:pPr>
                <a:defRPr/>
              </a:pPr>
              <a:t>2/10/16</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31117145-676A-9F4B-8C71-97A6A8E27CFB}" type="slidenum">
              <a:rPr lang="en-US"/>
              <a:pPr>
                <a:defRPr/>
              </a:pPr>
              <a:t>‹#›</a:t>
            </a:fld>
            <a:endParaRPr lang="en-US"/>
          </a:p>
        </p:txBody>
      </p:sp>
    </p:spTree>
    <p:extLst>
      <p:ext uri="{BB962C8B-B14F-4D97-AF65-F5344CB8AC3E}">
        <p14:creationId xmlns:p14="http://schemas.microsoft.com/office/powerpoint/2010/main" val="2520798096"/>
      </p:ext>
    </p:extLst>
  </p:cSld>
  <p:clrMapOvr>
    <a:masterClrMapping/>
  </p:clrMapOvr>
  <p:transition xmlns:p14="http://schemas.microsoft.com/office/powerpoint/2010/main" spd="slow" advClick="0" advTm="10000">
    <p:pull/>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23AC763D-CE9A-8E4D-84BD-53B1AA1DFE82}" type="datetime1">
              <a:rPr lang="en-US"/>
              <a:pPr>
                <a:defRPr/>
              </a:pPr>
              <a:t>2/10/16</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9E6AED1-2F27-1041-A9D1-54865015FD0C}" type="slidenum">
              <a:rPr lang="en-US"/>
              <a:pPr>
                <a:defRPr/>
              </a:pPr>
              <a:t>‹#›</a:t>
            </a:fld>
            <a:endParaRPr lang="en-US"/>
          </a:p>
        </p:txBody>
      </p:sp>
    </p:spTree>
    <p:extLst>
      <p:ext uri="{BB962C8B-B14F-4D97-AF65-F5344CB8AC3E}">
        <p14:creationId xmlns:p14="http://schemas.microsoft.com/office/powerpoint/2010/main" val="91768250"/>
      </p:ext>
    </p:extLst>
  </p:cSld>
  <p:clrMapOvr>
    <a:masterClrMapping/>
  </p:clrMapOvr>
  <p:transition xmlns:p14="http://schemas.microsoft.com/office/powerpoint/2010/main" spd="slow" advClick="0" advTm="10000">
    <p:pull/>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51C81AE9-EFF1-E64B-9BF3-CB69F22E40C8}" type="datetime1">
              <a:rPr lang="en-US"/>
              <a:pPr>
                <a:defRPr/>
              </a:pPr>
              <a:t>2/10/16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978B28E0-9541-7D4C-9540-C60E22E56F70}" type="slidenum">
              <a:rPr lang="en-US"/>
              <a:pPr>
                <a:defRPr/>
              </a:pPr>
              <a:t>‹#›</a:t>
            </a:fld>
            <a:endParaRPr lang="en-US"/>
          </a:p>
        </p:txBody>
      </p:sp>
    </p:spTree>
    <p:extLst>
      <p:ext uri="{BB962C8B-B14F-4D97-AF65-F5344CB8AC3E}">
        <p14:creationId xmlns:p14="http://schemas.microsoft.com/office/powerpoint/2010/main" val="1432131424"/>
      </p:ext>
    </p:extLst>
  </p:cSld>
  <p:clrMapOvr>
    <a:masterClrMapping/>
  </p:clrMapOvr>
  <p:transition xmlns:p14="http://schemas.microsoft.com/office/powerpoint/2010/main" spd="slow" advClick="0" advTm="10000">
    <p:pull/>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2A54295-B497-0F4E-9168-7423395DB9B3}" type="datetime1">
              <a:rPr lang="en-US"/>
              <a:pPr>
                <a:defRPr/>
              </a:pPr>
              <a:t>2/10/16</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3019683-398F-B14E-B1B1-B1E7E96FF483}" type="slidenum">
              <a:rPr lang="en-US"/>
              <a:pPr>
                <a:defRPr/>
              </a:pPr>
              <a:t>‹#›</a:t>
            </a:fld>
            <a:endParaRPr lang="en-US"/>
          </a:p>
        </p:txBody>
      </p:sp>
    </p:spTree>
    <p:extLst>
      <p:ext uri="{BB962C8B-B14F-4D97-AF65-F5344CB8AC3E}">
        <p14:creationId xmlns:p14="http://schemas.microsoft.com/office/powerpoint/2010/main" val="367733342"/>
      </p:ext>
    </p:extLst>
  </p:cSld>
  <p:clrMapOvr>
    <a:masterClrMapping/>
  </p:clrMapOvr>
  <p:transition xmlns:p14="http://schemas.microsoft.com/office/powerpoint/2010/main" spd="slow" advClick="0" advTm="10000">
    <p:pull/>
  </p:transitio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49000">
              <a:schemeClr val="bg1"/>
            </a:gs>
            <a:gs pos="100000">
              <a:srgbClr val="FF6600"/>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charset="0"/>
              </a:defRPr>
            </a:lvl1pPr>
          </a:lstStyle>
          <a:p>
            <a:pPr>
              <a:defRPr/>
            </a:pPr>
            <a:fld id="{53D8C08C-AE0E-0949-AF4C-E03B2EB3E428}" type="datetime1">
              <a:rPr lang="en-US"/>
              <a:pPr>
                <a:defRPr/>
              </a:pPr>
              <a:t>2/10/16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a:defRPr sz="1200">
                <a:solidFill>
                  <a:srgbClr val="898989"/>
                </a:solidFill>
                <a:latin typeface="Calibri" charset="0"/>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charset="0"/>
              </a:defRPr>
            </a:lvl1pPr>
          </a:lstStyle>
          <a:p>
            <a:pPr>
              <a:defRPr/>
            </a:pPr>
            <a:fld id="{17038143-12EB-9840-9984-82123AAEF21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xmlns:p14="http://schemas.microsoft.com/office/powerpoint/2010/main" spd="slow" advClick="0" advTm="10000">
    <p:pull/>
  </p:transition>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emf"/><Relationship Id="rId4" Type="http://schemas.openxmlformats.org/officeDocument/2006/relationships/image" Target="../media/image3.emf"/><Relationship Id="rId1" Type="http://schemas.openxmlformats.org/officeDocument/2006/relationships/slideLayout" Target="../slideLayouts/slideLayout7.xml"/><Relationship Id="rId2" Type="http://schemas.openxmlformats.org/officeDocument/2006/relationships/image" Target="../media/image1.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5.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24.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6.png"/><Relationship Id="rId3" Type="http://schemas.openxmlformats.org/officeDocument/2006/relationships/image" Target="../media/image27.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28.png"/><Relationship Id="rId3" Type="http://schemas.openxmlformats.org/officeDocument/2006/relationships/image" Target="../media/image2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1.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30.png"/><Relationship Id="rId3" Type="http://schemas.openxmlformats.org/officeDocument/2006/relationships/image" Target="../media/image3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1" Type="http://schemas.openxmlformats.org/officeDocument/2006/relationships/slideLayout" Target="../slideLayouts/slideLayout7.xml"/><Relationship Id="rId2" Type="http://schemas.openxmlformats.org/officeDocument/2006/relationships/image" Target="../media/image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0.png"/><Relationship Id="rId3" Type="http://schemas.openxmlformats.org/officeDocument/2006/relationships/image" Target="../media/image11.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a:ln w="11430"/>
                <a:solidFill>
                  <a:srgbClr val="FF0000"/>
                </a:solidFill>
                <a:effectLst>
                  <a:outerShdw blurRad="76200" dist="50800" dir="5400000" algn="tl" rotWithShape="0">
                    <a:srgbClr val="000000">
                      <a:alpha val="65000"/>
                    </a:srgbClr>
                  </a:outerShdw>
                </a:effectLst>
                <a:latin typeface="Impact"/>
                <a:cs typeface="Impact"/>
              </a:rPr>
              <a:t>Welcome </a:t>
            </a: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to the </a:t>
            </a:r>
            <a:r>
              <a:rPr lang="en-US" sz="3200" i="1" spc="50" dirty="0">
                <a:ln w="11430"/>
                <a:solidFill>
                  <a:srgbClr val="FF0000"/>
                </a:solidFill>
                <a:effectLst>
                  <a:outerShdw blurRad="76200" dist="50800" dir="5400000" algn="tl" rotWithShape="0">
                    <a:srgbClr val="000000">
                      <a:alpha val="65000"/>
                    </a:srgbClr>
                  </a:outerShdw>
                </a:effectLst>
                <a:latin typeface="Impact"/>
                <a:cs typeface="Impact"/>
              </a:rPr>
              <a:t>Wonders of Physics </a:t>
            </a: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2016!</a:t>
            </a: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645920" y="731520"/>
            <a:ext cx="5852160" cy="6051298"/>
          </a:xfrm>
          <a:prstGeom prst="rect">
            <a:avLst/>
          </a:prstGeom>
          <a:noFill/>
          <a:ln>
            <a:noFill/>
          </a:ln>
        </p:spPr>
      </p:pic>
      <p:pic>
        <p:nvPicPr>
          <p:cNvPr id="7" name="Picture 6"/>
          <p:cNvPicPr/>
          <p:nvPr/>
        </p:nvPicPr>
        <p:blipFill>
          <a:blip r:embed="rId3">
            <a:extLst>
              <a:ext uri="{28A0092B-C50C-407E-A947-70E740481C1C}">
                <a14:useLocalDpi xmlns:a14="http://schemas.microsoft.com/office/drawing/2010/main" val="0"/>
              </a:ext>
            </a:extLst>
          </a:blip>
          <a:srcRect/>
          <a:stretch>
            <a:fillRect/>
          </a:stretch>
        </p:blipFill>
        <p:spPr bwMode="auto">
          <a:xfrm>
            <a:off x="6553200" y="5410200"/>
            <a:ext cx="2404745" cy="1236345"/>
          </a:xfrm>
          <a:prstGeom prst="rect">
            <a:avLst/>
          </a:prstGeom>
          <a:noFill/>
          <a:ln>
            <a:noFill/>
          </a:ln>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76300" y="4005297"/>
            <a:ext cx="2404872" cy="1379503"/>
          </a:xfrm>
          <a:prstGeom prst="rect">
            <a:avLst/>
          </a:prstGeom>
          <a:noFill/>
          <a:ln>
            <a:noFill/>
          </a:ln>
        </p:spPr>
      </p:pic>
    </p:spTree>
    <p:extLst>
      <p:ext uri="{BB962C8B-B14F-4D97-AF65-F5344CB8AC3E}">
        <p14:creationId xmlns:p14="http://schemas.microsoft.com/office/powerpoint/2010/main" val="441152581"/>
      </p:ext>
    </p:extLst>
  </p:cSld>
  <p:clrMapOvr>
    <a:masterClrMapping/>
  </p:clrMapOvr>
  <mc:AlternateContent xmlns:mc="http://schemas.openxmlformats.org/markup-compatibility/2006" xmlns:p14="http://schemas.microsoft.com/office/powerpoint/2010/main">
    <mc:Choice Requires="p14">
      <p:transition spd="med" p14:dur="700" advClick="0" advTm="10000">
        <p:fade/>
      </p:transition>
    </mc:Choice>
    <mc:Fallback xmlns="">
      <p:transition xmlns:p14="http://schemas.microsoft.com/office/powerpoint/2010/main" spd="med" advClick="0" advTm="10000">
        <p:fade/>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Professor Clint Sprott</a:t>
            </a:r>
          </a:p>
        </p:txBody>
      </p:sp>
      <p:sp>
        <p:nvSpPr>
          <p:cNvPr id="2" name="Content Placeholder 2"/>
          <p:cNvSpPr>
            <a:spLocks noGrp="1"/>
          </p:cNvSpPr>
          <p:nvPr>
            <p:ph sz="half" idx="1"/>
          </p:nvPr>
        </p:nvSpPr>
        <p:spPr>
          <a:xfrm>
            <a:off x="641350" y="1600200"/>
            <a:ext cx="3749675" cy="4651375"/>
          </a:xfrm>
        </p:spPr>
        <p:txBody>
          <a:bodyPr/>
          <a:lstStyle/>
          <a:p>
            <a:pPr eaLnBrk="1" hangingPunct="1"/>
            <a:r>
              <a:rPr lang="en-US" sz="2600" dirty="0">
                <a:latin typeface="Arial" charset="0"/>
                <a:ea typeface="ＭＳ Ｐゴシック" charset="0"/>
                <a:cs typeface="ＭＳ Ｐゴシック" charset="0"/>
              </a:rPr>
              <a:t>Since 1984, Professor Sprott has presented The Wonders of </a:t>
            </a:r>
            <a:r>
              <a:rPr lang="en-US" sz="2600" dirty="0" smtClean="0">
                <a:latin typeface="Arial" charset="0"/>
                <a:ea typeface="ＭＳ Ｐゴシック" charset="0"/>
                <a:cs typeface="ＭＳ Ｐゴシック" charset="0"/>
              </a:rPr>
              <a:t>Physics</a:t>
            </a:r>
            <a:endParaRPr lang="en-US" sz="2600" dirty="0">
              <a:latin typeface="Arial" charset="0"/>
              <a:ea typeface="ＭＳ Ｐゴシック" charset="0"/>
              <a:cs typeface="ＭＳ Ｐゴシック" charset="0"/>
            </a:endParaRPr>
          </a:p>
          <a:p>
            <a:pPr eaLnBrk="1" hangingPunct="1"/>
            <a:r>
              <a:rPr lang="en-US" sz="2600" dirty="0">
                <a:latin typeface="Arial" charset="0"/>
                <a:ea typeface="ＭＳ Ｐゴシック" charset="0"/>
                <a:cs typeface="ＭＳ Ｐゴシック" charset="0"/>
              </a:rPr>
              <a:t>He became a Professor of Physics at UW-Madison in </a:t>
            </a:r>
            <a:r>
              <a:rPr lang="en-US" sz="2600" dirty="0" smtClean="0">
                <a:latin typeface="Arial" charset="0"/>
                <a:ea typeface="ＭＳ Ｐゴシック" charset="0"/>
                <a:cs typeface="ＭＳ Ｐゴシック" charset="0"/>
              </a:rPr>
              <a:t>1973</a:t>
            </a:r>
            <a:endParaRPr lang="en-US" sz="2600" dirty="0">
              <a:latin typeface="Arial" charset="0"/>
              <a:ea typeface="ＭＳ Ｐゴシック" charset="0"/>
              <a:cs typeface="ＭＳ Ｐゴシック" charset="0"/>
            </a:endParaRPr>
          </a:p>
          <a:p>
            <a:pPr eaLnBrk="1" hangingPunct="1"/>
            <a:r>
              <a:rPr lang="en-US" sz="2600" dirty="0">
                <a:latin typeface="Arial" charset="0"/>
                <a:ea typeface="ＭＳ Ｐゴシック" charset="0"/>
                <a:cs typeface="ＭＳ Ｐゴシック" charset="0"/>
              </a:rPr>
              <a:t>His research is in plasma physics and </a:t>
            </a:r>
            <a:r>
              <a:rPr lang="en-US" sz="2600" dirty="0" smtClean="0">
                <a:latin typeface="Arial" charset="0"/>
                <a:ea typeface="ＭＳ Ｐゴシック" charset="0"/>
                <a:cs typeface="ＭＳ Ｐゴシック" charset="0"/>
              </a:rPr>
              <a:t>chaos</a:t>
            </a:r>
            <a:endParaRPr lang="en-US" sz="2600" dirty="0">
              <a:latin typeface="Arial" charset="0"/>
              <a:ea typeface="ＭＳ Ｐゴシック" charset="0"/>
              <a:cs typeface="ＭＳ Ｐゴシック" charset="0"/>
            </a:endParaRPr>
          </a:p>
          <a:p>
            <a:pPr eaLnBrk="1" hangingPunct="1"/>
            <a:endParaRPr lang="en-US" sz="2600" dirty="0">
              <a:latin typeface="Arial" charset="0"/>
              <a:ea typeface="ＭＳ Ｐゴシック" charset="0"/>
              <a:cs typeface="ＭＳ Ｐゴシック" charset="0"/>
            </a:endParaRPr>
          </a:p>
          <a:p>
            <a:pPr eaLnBrk="1" hangingPunct="1"/>
            <a:endParaRPr lang="en-US" sz="2600" dirty="0">
              <a:latin typeface="Arial" charset="0"/>
              <a:ea typeface="ＭＳ Ｐゴシック" charset="0"/>
              <a:cs typeface="ＭＳ Ｐゴシック" charset="0"/>
            </a:endParaRPr>
          </a:p>
        </p:txBody>
      </p:sp>
      <p:pic>
        <p:nvPicPr>
          <p:cNvPr id="22531"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53000" y="1981200"/>
            <a:ext cx="3408363" cy="3867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Walking Through Walls</a:t>
            </a:r>
          </a:p>
        </p:txBody>
      </p:sp>
      <p:sp>
        <p:nvSpPr>
          <p:cNvPr id="6" name="Content Placeholder 2"/>
          <p:cNvSpPr txBox="1">
            <a:spLocks/>
          </p:cNvSpPr>
          <p:nvPr/>
        </p:nvSpPr>
        <p:spPr>
          <a:xfrm>
            <a:off x="685800" y="952500"/>
            <a:ext cx="6172200" cy="952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Kitty </a:t>
            </a:r>
            <a:r>
              <a:rPr lang="en-US" sz="2600" dirty="0" err="1" smtClean="0">
                <a:latin typeface="Calibri" charset="0"/>
                <a:ea typeface="ＭＳ Ｐゴシック" charset="0"/>
                <a:cs typeface="ＭＳ Ｐゴシック" charset="0"/>
              </a:rPr>
              <a:t>Pryde</a:t>
            </a:r>
            <a:r>
              <a:rPr lang="en-US" sz="2600" dirty="0" smtClean="0">
                <a:latin typeface="Calibri" charset="0"/>
                <a:ea typeface="ＭＳ Ｐゴシック" charset="0"/>
                <a:cs typeface="ＭＳ Ｐゴシック" charset="0"/>
              </a:rPr>
              <a:t> of the X-Men can walk through walls!</a:t>
            </a:r>
            <a:endParaRPr lang="en-US" sz="2600" dirty="0">
              <a:latin typeface="Calibri" charset="0"/>
              <a:ea typeface="ＭＳ Ｐゴシック" charset="0"/>
              <a:cs typeface="ＭＳ Ｐゴシック" charset="0"/>
            </a:endParaRPr>
          </a:p>
        </p:txBody>
      </p:sp>
      <p:sp>
        <p:nvSpPr>
          <p:cNvPr id="7" name="Content Placeholder 2"/>
          <p:cNvSpPr txBox="1">
            <a:spLocks/>
          </p:cNvSpPr>
          <p:nvPr/>
        </p:nvSpPr>
        <p:spPr>
          <a:xfrm>
            <a:off x="685800" y="1828800"/>
            <a:ext cx="6172200" cy="2133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THEORY:  quantum physics says that objects CAN pass through other objects (quantum tunneling).  But the odds of this happening are exponentially proportional to the mass of the object and the width of the barrier.</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799" y="3898900"/>
            <a:ext cx="7915833" cy="1295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if Kitty had a mass of 50 kg, and </a:t>
            </a:r>
          </a:p>
          <a:p>
            <a:pPr marL="0" indent="0" eaLnBrk="1" hangingPunct="1">
              <a:spcBef>
                <a:spcPts val="0"/>
              </a:spcBef>
              <a:buNone/>
            </a:pPr>
            <a:r>
              <a:rPr lang="en-US" sz="2600" dirty="0" smtClean="0">
                <a:latin typeface="Calibri" charset="0"/>
                <a:ea typeface="ＭＳ Ｐゴシック" charset="0"/>
                <a:cs typeface="ＭＳ Ｐゴシック" charset="0"/>
              </a:rPr>
              <a:t>she ran as fast as she could at a wall, 1 million times a second, how many years would it take to pass through? </a:t>
            </a:r>
            <a:endParaRPr lang="en-US" sz="2600" dirty="0">
              <a:latin typeface="Calibri" charset="0"/>
              <a:ea typeface="ＭＳ Ｐゴシック" charset="0"/>
              <a:cs typeface="ＭＳ Ｐゴシック" charset="0"/>
            </a:endParaRPr>
          </a:p>
        </p:txBody>
      </p:sp>
      <p:sp>
        <p:nvSpPr>
          <p:cNvPr id="9" name="Content Placeholder 2"/>
          <p:cNvSpPr txBox="1">
            <a:spLocks/>
          </p:cNvSpPr>
          <p:nvPr/>
        </p:nvSpPr>
        <p:spPr>
          <a:xfrm>
            <a:off x="685800" y="5397500"/>
            <a:ext cx="7915833"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914400" algn="l"/>
                <a:tab pos="1828800" algn="l"/>
                <a:tab pos="3771900" algn="l"/>
                <a:tab pos="5029200" algn="l"/>
              </a:tabLst>
            </a:pPr>
            <a:r>
              <a:rPr lang="en-US" sz="2200" dirty="0" smtClean="0">
                <a:latin typeface="Calibri" charset="0"/>
                <a:ea typeface="ＭＳ Ｐゴシック" charset="0"/>
                <a:cs typeface="ＭＳ Ｐゴシック" charset="0"/>
              </a:rPr>
              <a:t>A) 1	B) 100	 C) 1 million	D) 1 billion </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E) &gt;14 billion</a:t>
            </a:r>
            <a:endParaRPr lang="en-US" sz="22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6251956" y="5257800"/>
            <a:ext cx="1598168" cy="74814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3" name="Picture 2"/>
          <p:cNvPicPr>
            <a:picLocks noChangeAspect="1"/>
          </p:cNvPicPr>
          <p:nvPr/>
        </p:nvPicPr>
        <p:blipFill>
          <a:blip r:embed="rId2"/>
          <a:stretch>
            <a:fillRect/>
          </a:stretch>
        </p:blipFill>
        <p:spPr>
          <a:xfrm>
            <a:off x="6966518" y="1054100"/>
            <a:ext cx="1635114" cy="3200400"/>
          </a:xfrm>
          <a:prstGeom prst="rect">
            <a:avLst/>
          </a:prstGeom>
        </p:spPr>
      </p:pic>
    </p:spTree>
    <p:extLst>
      <p:ext uri="{BB962C8B-B14F-4D97-AF65-F5344CB8AC3E}">
        <p14:creationId xmlns:p14="http://schemas.microsoft.com/office/powerpoint/2010/main" val="1329382887"/>
      </p:ext>
    </p:extLst>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of Physics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shows</a:t>
            </a:r>
            <a:b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are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available on DVD and online!</a:t>
            </a:r>
          </a:p>
        </p:txBody>
      </p:sp>
      <p:sp>
        <p:nvSpPr>
          <p:cNvPr id="24578" name="Content Placeholder 2"/>
          <p:cNvSpPr>
            <a:spLocks noGrp="1"/>
          </p:cNvSpPr>
          <p:nvPr>
            <p:ph sz="half" idx="1"/>
          </p:nvPr>
        </p:nvSpPr>
        <p:spPr>
          <a:xfrm>
            <a:off x="228600" y="1828800"/>
            <a:ext cx="4749800" cy="4267200"/>
          </a:xfrm>
        </p:spPr>
        <p:txBody>
          <a:bodyPr/>
          <a:lstStyle/>
          <a:p>
            <a:pPr eaLnBrk="1" hangingPunct="1"/>
            <a:r>
              <a:rPr lang="en-US" dirty="0">
                <a:latin typeface="Arial" charset="0"/>
                <a:ea typeface="ＭＳ Ｐゴシック" charset="0"/>
                <a:cs typeface="ＭＳ Ｐゴシック" charset="0"/>
              </a:rPr>
              <a:t>Order any of the past </a:t>
            </a:r>
            <a:r>
              <a:rPr lang="en-US" dirty="0" smtClean="0">
                <a:latin typeface="Arial" charset="0"/>
                <a:ea typeface="ＭＳ Ｐゴシック" charset="0"/>
                <a:cs typeface="ＭＳ Ｐゴシック" charset="0"/>
              </a:rPr>
              <a:t>32 </a:t>
            </a:r>
            <a:r>
              <a:rPr lang="en-US" dirty="0">
                <a:latin typeface="Arial" charset="0"/>
                <a:ea typeface="ＭＳ Ｐゴシック" charset="0"/>
                <a:cs typeface="ＭＳ Ｐゴシック" charset="0"/>
              </a:rPr>
              <a:t>years of shows on DVD, or order the whole set!</a:t>
            </a:r>
          </a:p>
          <a:p>
            <a:pPr eaLnBrk="1" hangingPunct="1"/>
            <a:r>
              <a:rPr lang="en-US" dirty="0" smtClean="0">
                <a:latin typeface="Arial" charset="0"/>
                <a:ea typeface="ＭＳ Ｐゴシック" charset="0"/>
                <a:cs typeface="ＭＳ Ｐゴシック" charset="0"/>
              </a:rPr>
              <a:t>Click the Gallery tab on our website to watch </a:t>
            </a:r>
            <a:r>
              <a:rPr lang="en-US" dirty="0">
                <a:latin typeface="Arial" charset="0"/>
                <a:ea typeface="ＭＳ Ｐゴシック" charset="0"/>
                <a:cs typeface="ＭＳ Ｐゴシック" charset="0"/>
              </a:rPr>
              <a:t>all of the past shows </a:t>
            </a:r>
            <a:r>
              <a:rPr lang="en-US" dirty="0" smtClean="0">
                <a:latin typeface="Arial" charset="0"/>
                <a:ea typeface="ＭＳ Ｐゴシック" charset="0"/>
                <a:cs typeface="ＭＳ Ｐゴシック" charset="0"/>
              </a:rPr>
              <a:t>online</a:t>
            </a:r>
            <a:endParaRPr lang="en-US" dirty="0">
              <a:latin typeface="Arial" charset="0"/>
              <a:ea typeface="ＭＳ Ｐゴシック" charset="0"/>
              <a:cs typeface="ＭＳ Ｐゴシック" charset="0"/>
            </a:endParaRPr>
          </a:p>
          <a:p>
            <a:pPr eaLnBrk="1" hangingPunct="1"/>
            <a:r>
              <a:rPr lang="en-US" dirty="0" smtClean="0">
                <a:latin typeface="Arial" charset="0"/>
                <a:ea typeface="ＭＳ Ｐゴシック" charset="0"/>
                <a:cs typeface="ＭＳ Ｐゴシック" charset="0"/>
              </a:rPr>
              <a:t>DVDs </a:t>
            </a:r>
            <a:r>
              <a:rPr lang="en-US" dirty="0">
                <a:latin typeface="Arial" charset="0"/>
                <a:ea typeface="ＭＳ Ｐゴシック" charset="0"/>
                <a:cs typeface="ＭＳ Ｐゴシック" charset="0"/>
              </a:rPr>
              <a:t>are available at the Wonders of Physics information </a:t>
            </a:r>
            <a:r>
              <a:rPr lang="en-US" dirty="0" smtClean="0">
                <a:latin typeface="Arial" charset="0"/>
                <a:ea typeface="ＭＳ Ｐゴシック" charset="0"/>
                <a:cs typeface="ＭＳ Ｐゴシック" charset="0"/>
              </a:rPr>
              <a:t>table</a:t>
            </a:r>
            <a:endParaRPr lang="en-US" dirty="0">
              <a:latin typeface="Arial" charset="0"/>
              <a:ea typeface="ＭＳ Ｐゴシック" charset="0"/>
              <a:cs typeface="ＭＳ Ｐゴシック" charset="0"/>
            </a:endParaRPr>
          </a:p>
        </p:txBody>
      </p:sp>
      <p:pic>
        <p:nvPicPr>
          <p:cNvPr id="24579"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978400" y="2362200"/>
            <a:ext cx="38608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Iron Man</a:t>
            </a:r>
          </a:p>
        </p:txBody>
      </p:sp>
      <p:sp>
        <p:nvSpPr>
          <p:cNvPr id="6" name="Content Placeholder 2"/>
          <p:cNvSpPr txBox="1">
            <a:spLocks/>
          </p:cNvSpPr>
          <p:nvPr/>
        </p:nvSpPr>
        <p:spPr>
          <a:xfrm>
            <a:off x="685800" y="952500"/>
            <a:ext cx="5815846" cy="1333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Tony Stark’s high-tech armored suit gives him a variety of super-powers, including strength, flight and weaponry.</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799" y="2311400"/>
            <a:ext cx="8004570" cy="2260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about how much does the </a:t>
            </a:r>
          </a:p>
          <a:p>
            <a:pPr marL="0" indent="0" eaLnBrk="1" hangingPunct="1">
              <a:spcBef>
                <a:spcPts val="0"/>
              </a:spcBef>
              <a:buNone/>
            </a:pPr>
            <a:r>
              <a:rPr lang="en-US" sz="2600" dirty="0" smtClean="0">
                <a:latin typeface="Calibri" charset="0"/>
                <a:ea typeface="ＭＳ Ｐゴシック" charset="0"/>
                <a:cs typeface="ＭＳ Ｐゴシック" charset="0"/>
              </a:rPr>
              <a:t>armor in the suit weigh?  </a:t>
            </a:r>
          </a:p>
          <a:p>
            <a:pPr marL="0" indent="0" eaLnBrk="1" hangingPunct="1">
              <a:spcBef>
                <a:spcPts val="600"/>
              </a:spcBef>
              <a:buNone/>
            </a:pPr>
            <a:r>
              <a:rPr lang="en-US" sz="2600" i="1" dirty="0" smtClean="0">
                <a:latin typeface="Calibri" charset="0"/>
                <a:ea typeface="ＭＳ Ｐゴシック" charset="0"/>
                <a:cs typeface="ＭＳ Ｐゴシック" charset="0"/>
              </a:rPr>
              <a:t>Assume the metal has the same density </a:t>
            </a:r>
          </a:p>
          <a:p>
            <a:pPr marL="0" indent="0" eaLnBrk="1" hangingPunct="1">
              <a:spcBef>
                <a:spcPts val="0"/>
              </a:spcBef>
              <a:buNone/>
            </a:pPr>
            <a:r>
              <a:rPr lang="en-US" sz="2600" i="1" dirty="0" smtClean="0">
                <a:latin typeface="Calibri" charset="0"/>
                <a:ea typeface="ＭＳ Ｐゴシック" charset="0"/>
                <a:cs typeface="ＭＳ Ｐゴシック" charset="0"/>
              </a:rPr>
              <a:t>as iron (8 g/cm</a:t>
            </a:r>
            <a:r>
              <a:rPr lang="en-US" sz="2600" i="1" baseline="30000" dirty="0" smtClean="0">
                <a:latin typeface="Calibri" charset="0"/>
                <a:ea typeface="ＭＳ Ｐゴシック" charset="0"/>
                <a:cs typeface="ＭＳ Ｐゴシック" charset="0"/>
              </a:rPr>
              <a:t>3</a:t>
            </a:r>
            <a:r>
              <a:rPr lang="en-US" sz="2600" i="1" dirty="0" smtClean="0">
                <a:latin typeface="Calibri" charset="0"/>
                <a:ea typeface="ＭＳ Ｐゴシック" charset="0"/>
                <a:cs typeface="ＭＳ Ｐゴシック" charset="0"/>
              </a:rPr>
              <a:t>), the armor is 1/8 in. (0.32 cm) thick, and has a surface area of 26,200 cm</a:t>
            </a:r>
            <a:r>
              <a:rPr lang="en-US" sz="2600" i="1" baseline="30000" dirty="0" smtClean="0">
                <a:latin typeface="Calibri" charset="0"/>
                <a:ea typeface="ＭＳ Ｐゴシック" charset="0"/>
                <a:cs typeface="ＭＳ Ｐゴシック" charset="0"/>
              </a:rPr>
              <a:t>2</a:t>
            </a:r>
            <a:r>
              <a:rPr lang="en-US" sz="2600" i="1" dirty="0" smtClean="0">
                <a:latin typeface="Calibri" charset="0"/>
                <a:ea typeface="ＭＳ Ｐゴシック" charset="0"/>
                <a:cs typeface="ＭＳ Ｐゴシック" charset="0"/>
              </a:rPr>
              <a:t>. (1,000 g = 2.2 </a:t>
            </a:r>
            <a:r>
              <a:rPr lang="en-US" sz="2600" i="1" dirty="0" err="1" smtClean="0">
                <a:latin typeface="Calibri" charset="0"/>
                <a:ea typeface="ＭＳ Ｐゴシック" charset="0"/>
                <a:cs typeface="ＭＳ Ｐゴシック" charset="0"/>
              </a:rPr>
              <a:t>lbs</a:t>
            </a:r>
            <a:r>
              <a:rPr lang="en-US" sz="2600" i="1" dirty="0" smtClean="0">
                <a:latin typeface="Calibri" charset="0"/>
                <a:ea typeface="ＭＳ Ｐゴシック" charset="0"/>
                <a:cs typeface="ＭＳ Ｐゴシック" charset="0"/>
              </a:rPr>
              <a:t>).</a:t>
            </a:r>
            <a:endParaRPr lang="en-US" sz="2600" i="1" dirty="0">
              <a:latin typeface="Calibri" charset="0"/>
              <a:ea typeface="ＭＳ Ｐゴシック" charset="0"/>
              <a:cs typeface="ＭＳ Ｐゴシック" charset="0"/>
            </a:endParaRPr>
          </a:p>
        </p:txBody>
      </p:sp>
      <p:sp>
        <p:nvSpPr>
          <p:cNvPr id="9" name="Content Placeholder 2"/>
          <p:cNvSpPr txBox="1">
            <a:spLocks/>
          </p:cNvSpPr>
          <p:nvPr/>
        </p:nvSpPr>
        <p:spPr>
          <a:xfrm>
            <a:off x="685800" y="5181600"/>
            <a:ext cx="7915833"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371600" algn="l"/>
                <a:tab pos="2743200" algn="l"/>
                <a:tab pos="4343400" algn="l"/>
                <a:tab pos="5549900" algn="l"/>
              </a:tabLst>
            </a:pPr>
            <a:r>
              <a:rPr lang="en-US" sz="2400" dirty="0" smtClean="0">
                <a:latin typeface="Calibri" charset="0"/>
                <a:ea typeface="ＭＳ Ｐゴシック" charset="0"/>
                <a:cs typeface="ＭＳ Ｐゴシック" charset="0"/>
              </a:rPr>
              <a:t>A) 50 </a:t>
            </a:r>
            <a:r>
              <a:rPr lang="en-US" sz="2400" dirty="0" err="1" smtClean="0">
                <a:latin typeface="Calibri" charset="0"/>
                <a:ea typeface="ＭＳ Ｐゴシック" charset="0"/>
                <a:cs typeface="ＭＳ Ｐゴシック" charset="0"/>
              </a:rPr>
              <a:t>lbs</a:t>
            </a:r>
            <a:r>
              <a:rPr lang="en-US" sz="2400" dirty="0" smtClean="0">
                <a:latin typeface="Calibri" charset="0"/>
                <a:ea typeface="ＭＳ Ｐゴシック" charset="0"/>
                <a:cs typeface="ＭＳ Ｐゴシック" charset="0"/>
              </a:rPr>
              <a:t>	B) 100 </a:t>
            </a:r>
            <a:r>
              <a:rPr lang="en-US" sz="2400" dirty="0" err="1" smtClean="0">
                <a:latin typeface="Calibri" charset="0"/>
                <a:ea typeface="ＭＳ Ｐゴシック" charset="0"/>
                <a:cs typeface="ＭＳ Ｐゴシック" charset="0"/>
              </a:rPr>
              <a:t>lbs</a:t>
            </a:r>
            <a:r>
              <a:rPr lang="en-US" sz="2400" dirty="0" smtClean="0">
                <a:latin typeface="Calibri" charset="0"/>
                <a:ea typeface="ＭＳ Ｐゴシック" charset="0"/>
                <a:cs typeface="ＭＳ Ｐゴシック" charset="0"/>
              </a:rPr>
              <a:t>	C) 150 </a:t>
            </a:r>
            <a:r>
              <a:rPr lang="en-US" sz="2400" dirty="0" err="1" smtClean="0">
                <a:latin typeface="Calibri" charset="0"/>
                <a:ea typeface="ＭＳ Ｐゴシック" charset="0"/>
                <a:cs typeface="ＭＳ Ｐゴシック" charset="0"/>
              </a:rPr>
              <a:t>lbs</a:t>
            </a:r>
            <a:r>
              <a:rPr lang="en-US" sz="2400" dirty="0">
                <a:latin typeface="Calibri" charset="0"/>
                <a:ea typeface="ＭＳ Ｐゴシック" charset="0"/>
                <a:cs typeface="ＭＳ Ｐゴシック" charset="0"/>
              </a:rPr>
              <a:t> </a:t>
            </a:r>
            <a:r>
              <a:rPr lang="en-US" sz="2400" dirty="0" smtClean="0">
                <a:latin typeface="Calibri" charset="0"/>
                <a:ea typeface="ＭＳ Ｐゴシック" charset="0"/>
                <a:cs typeface="ＭＳ Ｐゴシック" charset="0"/>
              </a:rPr>
              <a:t>   	D) 300 </a:t>
            </a:r>
            <a:r>
              <a:rPr lang="en-US" sz="2400" dirty="0" err="1" smtClean="0">
                <a:latin typeface="Calibri" charset="0"/>
                <a:ea typeface="ＭＳ Ｐゴシック" charset="0"/>
                <a:cs typeface="ＭＳ Ｐゴシック" charset="0"/>
              </a:rPr>
              <a:t>lbs</a:t>
            </a:r>
            <a:r>
              <a:rPr lang="en-US" sz="2400" dirty="0">
                <a:latin typeface="Calibri" charset="0"/>
                <a:ea typeface="ＭＳ Ｐゴシック" charset="0"/>
                <a:cs typeface="ＭＳ Ｐゴシック" charset="0"/>
              </a:rPr>
              <a:t>	</a:t>
            </a:r>
            <a:r>
              <a:rPr lang="en-US" sz="2400" dirty="0" smtClean="0">
                <a:latin typeface="Calibri" charset="0"/>
                <a:ea typeface="ＭＳ Ｐゴシック" charset="0"/>
                <a:cs typeface="ＭＳ Ｐゴシック" charset="0"/>
              </a:rPr>
              <a:t>E) 1,000 </a:t>
            </a:r>
            <a:r>
              <a:rPr lang="en-US" sz="2400" dirty="0" err="1" smtClean="0">
                <a:latin typeface="Calibri" charset="0"/>
                <a:ea typeface="ＭＳ Ｐゴシック" charset="0"/>
                <a:cs typeface="ＭＳ Ｐゴシック" charset="0"/>
              </a:rPr>
              <a:t>lbs</a:t>
            </a:r>
            <a:endParaRPr lang="en-US" sz="24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3423920" y="5029200"/>
            <a:ext cx="1452880" cy="82296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3" name="Picture 2"/>
          <p:cNvPicPr>
            <a:picLocks noChangeAspect="1"/>
          </p:cNvPicPr>
          <p:nvPr/>
        </p:nvPicPr>
        <p:blipFill>
          <a:blip r:embed="rId2"/>
          <a:stretch>
            <a:fillRect/>
          </a:stretch>
        </p:blipFill>
        <p:spPr>
          <a:xfrm>
            <a:off x="6501646" y="737176"/>
            <a:ext cx="2188723" cy="2743200"/>
          </a:xfrm>
          <a:prstGeom prst="rect">
            <a:avLst/>
          </a:prstGeom>
        </p:spPr>
      </p:pic>
    </p:spTree>
    <p:extLst>
      <p:ext uri="{BB962C8B-B14F-4D97-AF65-F5344CB8AC3E}">
        <p14:creationId xmlns:p14="http://schemas.microsoft.com/office/powerpoint/2010/main" val="2469669904"/>
      </p:ext>
    </p:extLst>
  </p:cSld>
  <p:clrMapOvr>
    <a:masterClrMapping/>
  </p:clrMapOvr>
  <p:transition xmlns:p14="http://schemas.microsoft.com/office/powerpoint/2010/main" spd="slow" advClick="0" advTm="13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1644485" y="268069"/>
            <a:ext cx="593984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Madison Symmetric Torus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5410200" y="1944688"/>
            <a:ext cx="3200400" cy="3694112"/>
          </a:xfrm>
          <a:prstGeom prst="rect">
            <a:avLst/>
          </a:prstGeom>
          <a:noFill/>
        </p:spPr>
        <p:txBody>
          <a:bodyPr>
            <a:spAutoFit/>
          </a:bodyPr>
          <a:lstStyle/>
          <a:p>
            <a:pPr algn="just">
              <a:defRPr/>
            </a:pPr>
            <a:r>
              <a:rPr lang="en-US" spc="-20" dirty="0"/>
              <a:t>Plasma is created when five giant capacitor banks dump </a:t>
            </a:r>
            <a:r>
              <a:rPr lang="en-US" b="1" i="1" spc="-20" dirty="0"/>
              <a:t>20 million watts </a:t>
            </a:r>
            <a:r>
              <a:rPr lang="en-US" spc="-20" dirty="0"/>
              <a:t>of power in 1/10</a:t>
            </a:r>
            <a:r>
              <a:rPr lang="en-US" spc="-20" baseline="30000" dirty="0"/>
              <a:t>th</a:t>
            </a:r>
            <a:r>
              <a:rPr lang="en-US" spc="-20" dirty="0"/>
              <a:t> of a second! </a:t>
            </a:r>
            <a:r>
              <a:rPr lang="en-US" dirty="0"/>
              <a:t>That’s enough juice to light up a small town (very briefly).</a:t>
            </a:r>
          </a:p>
          <a:p>
            <a:pPr algn="just">
              <a:defRPr/>
            </a:pPr>
            <a:endParaRPr lang="en-US" spc="-20" dirty="0"/>
          </a:p>
          <a:p>
            <a:pPr algn="just">
              <a:defRPr/>
            </a:pPr>
            <a:r>
              <a:rPr lang="en-US" dirty="0"/>
              <a:t>Every time the MST fires, it makes a loud </a:t>
            </a:r>
            <a:r>
              <a:rPr lang="en-US" b="1" dirty="0"/>
              <a:t>'WOMP'</a:t>
            </a:r>
            <a:r>
              <a:rPr lang="en-US" dirty="0"/>
              <a:t>, scaring the </a:t>
            </a:r>
            <a:r>
              <a:rPr lang="en-US" dirty="0" smtClean="0"/>
              <a:t>heck </a:t>
            </a:r>
            <a:r>
              <a:rPr lang="en-US" dirty="0"/>
              <a:t>out of unsuspecting students as they walk by!</a:t>
            </a:r>
          </a:p>
          <a:p>
            <a:pPr algn="just">
              <a:defRPr/>
            </a:pPr>
            <a:endParaRPr lang="en-US" spc="-20" dirty="0"/>
          </a:p>
        </p:txBody>
      </p:sp>
      <p:sp>
        <p:nvSpPr>
          <p:cNvPr id="28676"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a:defRPr/>
            </a:pPr>
            <a:r>
              <a:rPr lang="en-US" sz="1800" spc="-20" dirty="0"/>
              <a:t>The Madison Symmetric Torus </a:t>
            </a:r>
            <a:r>
              <a:rPr lang="en-US" sz="1800" spc="-20" dirty="0" smtClean="0"/>
              <a:t>(MST) produces </a:t>
            </a:r>
            <a:r>
              <a:rPr lang="en-US" sz="1800" spc="-20" dirty="0"/>
              <a:t>hot plasma for research in plasma physics and fusion power generation, the energy source of the sun.</a:t>
            </a:r>
          </a:p>
        </p:txBody>
      </p:sp>
      <p:sp>
        <p:nvSpPr>
          <p:cNvPr id="28677" name="TextBox 7"/>
          <p:cNvSpPr txBox="1">
            <a:spLocks noChangeArrowheads="1"/>
          </p:cNvSpPr>
          <p:nvPr/>
        </p:nvSpPr>
        <p:spPr bwMode="auto">
          <a:xfrm>
            <a:off x="457200" y="5791200"/>
            <a:ext cx="83058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defRPr/>
            </a:pPr>
            <a:r>
              <a:rPr lang="en-US" sz="1800" dirty="0" smtClean="0"/>
              <a:t>The MST is </a:t>
            </a:r>
            <a:r>
              <a:rPr lang="en-US" sz="1800" spc="-20" dirty="0" smtClean="0"/>
              <a:t>located right here in Chamberlin Hall.  </a:t>
            </a:r>
            <a:endParaRPr lang="en-US" sz="1800" dirty="0" smtClean="0"/>
          </a:p>
        </p:txBody>
      </p:sp>
      <p:sp>
        <p:nvSpPr>
          <p:cNvPr id="25605" name="TextBox 10"/>
          <p:cNvSpPr txBox="1">
            <a:spLocks noChangeArrowheads="1"/>
          </p:cNvSpPr>
          <p:nvPr/>
        </p:nvSpPr>
        <p:spPr bwMode="auto">
          <a:xfrm>
            <a:off x="457200" y="63357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Visit http://plasma.physics.wisc.edu for more information.</a:t>
            </a:r>
          </a:p>
        </p:txBody>
      </p:sp>
      <p:pic>
        <p:nvPicPr>
          <p:cNvPr id="25606" name="Picture 1"/>
          <p:cNvPicPr>
            <a:picLocks noChangeAspect="1"/>
          </p:cNvPicPr>
          <p:nvPr/>
        </p:nvPicPr>
        <p:blipFill>
          <a:blip r:embed="rId2">
            <a:extLst>
              <a:ext uri="{28A0092B-C50C-407E-A947-70E740481C1C}">
                <a14:useLocalDpi xmlns:a14="http://schemas.microsoft.com/office/drawing/2010/main" val="0"/>
              </a:ext>
            </a:extLst>
          </a:blip>
          <a:srcRect r="3828" b="5061"/>
          <a:stretch>
            <a:fillRect/>
          </a:stretch>
        </p:blipFill>
        <p:spPr bwMode="auto">
          <a:xfrm>
            <a:off x="457200" y="2057400"/>
            <a:ext cx="4824413"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a:t>
            </a:r>
            <a:r>
              <a:rPr lang="en-US" sz="4000" i="1" spc="1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33</a:t>
            </a:r>
            <a:r>
              <a:rPr lang="en-US" sz="4000" i="1" spc="100" baseline="300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nd</a:t>
            </a:r>
            <a:r>
              <a:rPr lang="en-US" sz="4000" i="1" spc="10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 </a:t>
            </a: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year of </a:t>
            </a:r>
            <a:b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10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a:t>
            </a:r>
          </a:p>
        </p:txBody>
      </p:sp>
      <p:sp>
        <p:nvSpPr>
          <p:cNvPr id="26626" name="Content Placeholder 2"/>
          <p:cNvSpPr>
            <a:spLocks noGrp="1"/>
          </p:cNvSpPr>
          <p:nvPr>
            <p:ph sz="half" idx="1"/>
          </p:nvPr>
        </p:nvSpPr>
        <p:spPr>
          <a:xfrm>
            <a:off x="228600" y="1600200"/>
            <a:ext cx="4521200" cy="4651375"/>
          </a:xfrm>
        </p:spPr>
        <p:txBody>
          <a:bodyPr/>
          <a:lstStyle/>
          <a:p>
            <a:pPr eaLnBrk="1" hangingPunct="1">
              <a:lnSpc>
                <a:spcPct val="80000"/>
              </a:lnSpc>
            </a:pPr>
            <a:r>
              <a:rPr lang="en-US" sz="2600" dirty="0">
                <a:latin typeface="Arial" charset="0"/>
                <a:ea typeface="ＭＳ Ｐゴシック" charset="0"/>
                <a:cs typeface="ＭＳ Ｐゴシック" charset="0"/>
              </a:rPr>
              <a:t>The first Wonders of Physics shows were in </a:t>
            </a:r>
            <a:r>
              <a:rPr lang="en-US" sz="2600" dirty="0" smtClean="0">
                <a:latin typeface="Arial" charset="0"/>
                <a:ea typeface="ＭＳ Ｐゴシック" charset="0"/>
                <a:cs typeface="ＭＳ Ｐゴシック" charset="0"/>
              </a:rPr>
              <a:t>1984</a:t>
            </a:r>
            <a:endParaRPr lang="en-US" sz="2600" dirty="0">
              <a:latin typeface="Arial" charset="0"/>
              <a:ea typeface="ＭＳ Ｐゴシック" charset="0"/>
              <a:cs typeface="ＭＳ Ｐゴシック" charset="0"/>
            </a:endParaRPr>
          </a:p>
          <a:p>
            <a:pPr eaLnBrk="1" hangingPunct="1">
              <a:lnSpc>
                <a:spcPct val="80000"/>
              </a:lnSpc>
            </a:pPr>
            <a:r>
              <a:rPr lang="en-US" sz="2600" dirty="0">
                <a:latin typeface="Arial" charset="0"/>
                <a:ea typeface="ＭＳ Ｐゴシック" charset="0"/>
                <a:cs typeface="ＭＳ Ｐゴシック" charset="0"/>
              </a:rPr>
              <a:t>The shows were inspired by UW Chemistry Professor Bassam Shakhashiri’s </a:t>
            </a:r>
            <a:r>
              <a:rPr lang="ja-JP" altLang="en-US" sz="2600" dirty="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Once Upon a Christmas Cheery</a:t>
            </a:r>
            <a:r>
              <a:rPr lang="ja-JP" altLang="en-US" sz="2600" dirty="0">
                <a:latin typeface="Arial" charset="0"/>
                <a:ea typeface="ＭＳ Ｐゴシック" charset="0"/>
                <a:cs typeface="ＭＳ Ｐゴシック" charset="0"/>
              </a:rPr>
              <a:t>”</a:t>
            </a:r>
            <a:r>
              <a:rPr lang="en-US" altLang="ja-JP" sz="2600" dirty="0">
                <a:latin typeface="Arial" charset="0"/>
                <a:ea typeface="ＭＳ Ｐゴシック" charset="0"/>
                <a:cs typeface="ＭＳ Ｐゴシック" charset="0"/>
              </a:rPr>
              <a:t> </a:t>
            </a:r>
            <a:r>
              <a:rPr lang="en-US" altLang="ja-JP" sz="2600" dirty="0" smtClean="0">
                <a:latin typeface="Arial" charset="0"/>
                <a:ea typeface="ＭＳ Ｐゴシック" charset="0"/>
                <a:cs typeface="ＭＳ Ｐゴシック" charset="0"/>
              </a:rPr>
              <a:t>lectures</a:t>
            </a:r>
            <a:endParaRPr lang="en-US" altLang="ja-JP" sz="2600" dirty="0">
              <a:latin typeface="Arial" charset="0"/>
              <a:ea typeface="ＭＳ Ｐゴシック" charset="0"/>
              <a:cs typeface="ＭＳ Ｐゴシック" charset="0"/>
            </a:endParaRPr>
          </a:p>
          <a:p>
            <a:pPr eaLnBrk="1" hangingPunct="1">
              <a:lnSpc>
                <a:spcPct val="80000"/>
              </a:lnSpc>
            </a:pPr>
            <a:r>
              <a:rPr lang="en-US" sz="2600" dirty="0">
                <a:latin typeface="Arial" charset="0"/>
                <a:ea typeface="ＭＳ Ｐゴシック" charset="0"/>
                <a:cs typeface="ＭＳ Ｐゴシック" charset="0"/>
              </a:rPr>
              <a:t>Through </a:t>
            </a:r>
            <a:r>
              <a:rPr lang="en-US" sz="2600" dirty="0" smtClean="0">
                <a:latin typeface="Arial" charset="0"/>
                <a:ea typeface="ＭＳ Ｐゴシック" charset="0"/>
                <a:cs typeface="ＭＳ Ｐゴシック" charset="0"/>
              </a:rPr>
              <a:t>2015, </a:t>
            </a:r>
            <a:r>
              <a:rPr lang="en-US" sz="2600" dirty="0">
                <a:latin typeface="Arial" charset="0"/>
                <a:ea typeface="ＭＳ Ｐゴシック" charset="0"/>
                <a:cs typeface="ＭＳ Ｐゴシック" charset="0"/>
              </a:rPr>
              <a:t>Professor Sprott and friends have presented </a:t>
            </a:r>
            <a:r>
              <a:rPr lang="en-US" sz="2600" dirty="0" smtClean="0">
                <a:latin typeface="Arial" charset="0"/>
                <a:ea typeface="ＭＳ Ｐゴシック" charset="0"/>
                <a:cs typeface="ＭＳ Ｐゴシック" charset="0"/>
              </a:rPr>
              <a:t>277 </a:t>
            </a:r>
            <a:r>
              <a:rPr lang="en-US" sz="2600" dirty="0">
                <a:latin typeface="Arial" charset="0"/>
                <a:ea typeface="ＭＳ Ｐゴシック" charset="0"/>
                <a:cs typeface="ＭＳ Ｐゴシック" charset="0"/>
              </a:rPr>
              <a:t>shows to </a:t>
            </a:r>
            <a:r>
              <a:rPr lang="en-US" sz="2600" dirty="0" smtClean="0">
                <a:latin typeface="Arial" charset="0"/>
                <a:ea typeface="ＭＳ Ｐゴシック" charset="0"/>
                <a:cs typeface="ＭＳ Ｐゴシック" charset="0"/>
              </a:rPr>
              <a:t>96,880 </a:t>
            </a:r>
            <a:r>
              <a:rPr lang="en-US" sz="2600" dirty="0">
                <a:latin typeface="Arial" charset="0"/>
                <a:ea typeface="ＭＳ Ｐゴシック" charset="0"/>
                <a:cs typeface="ＭＳ Ｐゴシック" charset="0"/>
              </a:rPr>
              <a:t>people!</a:t>
            </a:r>
          </a:p>
        </p:txBody>
      </p:sp>
      <p:pic>
        <p:nvPicPr>
          <p:cNvPr id="26627" name="Picture 4" descr="Sprott in F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05400" y="1828800"/>
            <a:ext cx="3084513" cy="434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The Atom</a:t>
            </a:r>
          </a:p>
        </p:txBody>
      </p:sp>
      <p:sp>
        <p:nvSpPr>
          <p:cNvPr id="6" name="Content Placeholder 2"/>
          <p:cNvSpPr txBox="1">
            <a:spLocks/>
          </p:cNvSpPr>
          <p:nvPr/>
        </p:nvSpPr>
        <p:spPr>
          <a:xfrm>
            <a:off x="685800" y="952500"/>
            <a:ext cx="5943600" cy="952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Physics Professor Raymond Palmer, a.k.a. The Atom, can shrink </a:t>
            </a:r>
            <a:r>
              <a:rPr lang="en-US" sz="2600" dirty="0">
                <a:latin typeface="Calibri" charset="0"/>
                <a:ea typeface="ＭＳ Ｐゴシック" charset="0"/>
                <a:cs typeface="ＭＳ Ｐゴシック" charset="0"/>
              </a:rPr>
              <a:t>and grow his </a:t>
            </a:r>
            <a:r>
              <a:rPr lang="en-US" sz="2600" dirty="0" smtClean="0">
                <a:latin typeface="Calibri" charset="0"/>
                <a:ea typeface="ＭＳ Ｐゴシック" charset="0"/>
                <a:cs typeface="ＭＳ Ｐゴシック" charset="0"/>
              </a:rPr>
              <a:t>body!</a:t>
            </a:r>
            <a:endParaRPr lang="en-US" sz="2600" dirty="0">
              <a:latin typeface="Calibri" charset="0"/>
              <a:ea typeface="ＭＳ Ｐゴシック" charset="0"/>
              <a:cs typeface="ＭＳ Ｐゴシック" charset="0"/>
            </a:endParaRPr>
          </a:p>
        </p:txBody>
      </p:sp>
      <p:sp>
        <p:nvSpPr>
          <p:cNvPr id="7" name="Content Placeholder 2"/>
          <p:cNvSpPr txBox="1">
            <a:spLocks/>
          </p:cNvSpPr>
          <p:nvPr/>
        </p:nvSpPr>
        <p:spPr>
          <a:xfrm>
            <a:off x="685800" y="1828800"/>
            <a:ext cx="5943600" cy="1295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THEORY:  Prof. Palmer got his super-powers by picking up a 12” dia. meteorite – a chunk from a white dwarf star. </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800" y="3276600"/>
            <a:ext cx="7915833" cy="169164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how much would the white </a:t>
            </a:r>
          </a:p>
          <a:p>
            <a:pPr marL="0" indent="0" eaLnBrk="1" hangingPunct="1">
              <a:spcBef>
                <a:spcPts val="0"/>
              </a:spcBef>
              <a:buNone/>
            </a:pPr>
            <a:r>
              <a:rPr lang="en-US" sz="2600" dirty="0" smtClean="0">
                <a:latin typeface="Calibri" charset="0"/>
                <a:ea typeface="ＭＳ Ｐゴシック" charset="0"/>
                <a:cs typeface="ＭＳ Ｐゴシック" charset="0"/>
              </a:rPr>
              <a:t>dwarf star fragment weigh?  (</a:t>
            </a:r>
            <a:r>
              <a:rPr lang="en-US" sz="2600" i="1" dirty="0" smtClean="0">
                <a:latin typeface="Calibri" charset="0"/>
                <a:ea typeface="ＭＳ Ｐゴシック" charset="0"/>
                <a:cs typeface="ＭＳ Ｐゴシック" charset="0"/>
              </a:rPr>
              <a:t>White dwarf stars are made of carbon and oxygen nuclei in a sea of electrons, packed as closely as they can be).</a:t>
            </a:r>
            <a:endParaRPr lang="en-US" sz="2600" i="1" dirty="0">
              <a:latin typeface="Calibri" charset="0"/>
              <a:ea typeface="ＭＳ Ｐゴシック" charset="0"/>
              <a:cs typeface="ＭＳ Ｐゴシック" charset="0"/>
            </a:endParaRPr>
          </a:p>
        </p:txBody>
      </p:sp>
      <p:sp>
        <p:nvSpPr>
          <p:cNvPr id="9" name="Content Placeholder 2"/>
          <p:cNvSpPr txBox="1">
            <a:spLocks/>
          </p:cNvSpPr>
          <p:nvPr/>
        </p:nvSpPr>
        <p:spPr>
          <a:xfrm>
            <a:off x="685799" y="5181600"/>
            <a:ext cx="7915833"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371600" algn="l"/>
                <a:tab pos="2743200" algn="l"/>
                <a:tab pos="4343400" algn="l"/>
                <a:tab pos="5549900" algn="l"/>
              </a:tabLst>
            </a:pPr>
            <a:r>
              <a:rPr lang="en-US" sz="2000" dirty="0" smtClean="0">
                <a:latin typeface="Calibri" charset="0"/>
                <a:ea typeface="ＭＳ Ｐゴシック" charset="0"/>
                <a:cs typeface="ＭＳ Ｐゴシック" charset="0"/>
              </a:rPr>
              <a:t>A) 100 </a:t>
            </a:r>
            <a:r>
              <a:rPr lang="en-US" sz="2000" dirty="0" err="1" smtClean="0">
                <a:latin typeface="Calibri" charset="0"/>
                <a:ea typeface="ＭＳ Ｐゴシック" charset="0"/>
                <a:cs typeface="ＭＳ Ｐゴシック" charset="0"/>
              </a:rPr>
              <a:t>lbs</a:t>
            </a:r>
            <a:r>
              <a:rPr lang="en-US" sz="2000" dirty="0" smtClean="0">
                <a:latin typeface="Calibri" charset="0"/>
                <a:ea typeface="ＭＳ Ｐゴシック" charset="0"/>
                <a:cs typeface="ＭＳ Ｐゴシック" charset="0"/>
              </a:rPr>
              <a:t>	B) 1,000 </a:t>
            </a:r>
            <a:r>
              <a:rPr lang="en-US" sz="2000" dirty="0" err="1" smtClean="0">
                <a:latin typeface="Calibri" charset="0"/>
                <a:ea typeface="ＭＳ Ｐゴシック" charset="0"/>
                <a:cs typeface="ＭＳ Ｐゴシック" charset="0"/>
              </a:rPr>
              <a:t>lbs</a:t>
            </a:r>
            <a:r>
              <a:rPr lang="en-US" sz="2000" dirty="0" smtClean="0">
                <a:latin typeface="Calibri" charset="0"/>
                <a:ea typeface="ＭＳ Ｐゴシック" charset="0"/>
                <a:cs typeface="ＭＳ Ｐゴシック" charset="0"/>
              </a:rPr>
              <a:t>	  C) 10 tons</a:t>
            </a:r>
            <a:r>
              <a:rPr lang="en-US" sz="2000" dirty="0">
                <a:latin typeface="Calibri" charset="0"/>
                <a:ea typeface="ＭＳ Ｐゴシック" charset="0"/>
                <a:cs typeface="ＭＳ Ｐゴシック" charset="0"/>
              </a:rPr>
              <a:t> </a:t>
            </a:r>
            <a:r>
              <a:rPr lang="en-US" sz="2000" dirty="0" smtClean="0">
                <a:latin typeface="Calibri" charset="0"/>
                <a:ea typeface="ＭＳ Ｐゴシック" charset="0"/>
                <a:cs typeface="ＭＳ Ｐゴシック" charset="0"/>
              </a:rPr>
              <a:t>    D) 1,000 tons</a:t>
            </a:r>
            <a:r>
              <a:rPr lang="en-US" sz="2000" dirty="0">
                <a:latin typeface="Calibri" charset="0"/>
                <a:ea typeface="ＭＳ Ｐゴシック" charset="0"/>
                <a:cs typeface="ＭＳ Ｐゴシック" charset="0"/>
              </a:rPr>
              <a:t> </a:t>
            </a:r>
            <a:r>
              <a:rPr lang="en-US" sz="2000" dirty="0" smtClean="0">
                <a:latin typeface="Calibri" charset="0"/>
                <a:ea typeface="ＭＳ Ｐゴシック" charset="0"/>
                <a:cs typeface="ＭＳ Ｐゴシック" charset="0"/>
              </a:rPr>
              <a:t>    E) 50,000 tons</a:t>
            </a:r>
            <a:endParaRPr lang="en-US" sz="20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6776720" y="4968240"/>
            <a:ext cx="1452880" cy="82296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3" name="Picture 2"/>
          <p:cNvPicPr>
            <a:picLocks noChangeAspect="1"/>
          </p:cNvPicPr>
          <p:nvPr/>
        </p:nvPicPr>
        <p:blipFill>
          <a:blip r:embed="rId2"/>
          <a:stretch>
            <a:fillRect/>
          </a:stretch>
        </p:blipFill>
        <p:spPr>
          <a:xfrm>
            <a:off x="6872724" y="737176"/>
            <a:ext cx="1728908" cy="2743200"/>
          </a:xfrm>
          <a:prstGeom prst="rect">
            <a:avLst/>
          </a:prstGeom>
        </p:spPr>
      </p:pic>
    </p:spTree>
    <p:extLst>
      <p:ext uri="{BB962C8B-B14F-4D97-AF65-F5344CB8AC3E}">
        <p14:creationId xmlns:p14="http://schemas.microsoft.com/office/powerpoint/2010/main" val="3082635456"/>
      </p:ext>
    </p:extLst>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497411" y="268069"/>
            <a:ext cx="8233995"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Madison Plasma Dynamo Experiment </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6" name="TextBox 5"/>
          <p:cNvSpPr txBox="1"/>
          <p:nvPr/>
        </p:nvSpPr>
        <p:spPr>
          <a:xfrm>
            <a:off x="5342253" y="1752600"/>
            <a:ext cx="3268348" cy="3493264"/>
          </a:xfrm>
          <a:prstGeom prst="rect">
            <a:avLst/>
          </a:prstGeom>
          <a:noFill/>
        </p:spPr>
        <p:txBody>
          <a:bodyPr wrap="square">
            <a:spAutoFit/>
          </a:bodyPr>
          <a:lstStyle/>
          <a:p>
            <a:pPr algn="just">
              <a:defRPr/>
            </a:pPr>
            <a:r>
              <a:rPr lang="en-US" spc="-20" dirty="0"/>
              <a:t>The hollow aluminum sphere, built by four Wisconsin companies, weighs </a:t>
            </a:r>
            <a:r>
              <a:rPr lang="en-US" b="1" i="1" spc="-20" dirty="0"/>
              <a:t>11,000 pounds</a:t>
            </a:r>
            <a:r>
              <a:rPr lang="en-US" spc="-20" dirty="0"/>
              <a:t>.  It was built to heat gases to </a:t>
            </a:r>
            <a:r>
              <a:rPr lang="en-US" b="1" i="1" spc="-20" dirty="0"/>
              <a:t>500,000 degrees Fahrenheit</a:t>
            </a:r>
            <a:r>
              <a:rPr lang="en-US" b="1" i="1" spc="-20" dirty="0" smtClean="0"/>
              <a:t>.</a:t>
            </a:r>
            <a:endParaRPr lang="en-US" spc="-20" dirty="0"/>
          </a:p>
          <a:p>
            <a:pPr algn="just">
              <a:spcBef>
                <a:spcPts val="600"/>
              </a:spcBef>
              <a:defRPr/>
            </a:pPr>
            <a:r>
              <a:rPr lang="en-US" spc="-20" dirty="0"/>
              <a:t>It </a:t>
            </a:r>
            <a:r>
              <a:rPr lang="en-US" spc="-20" dirty="0" smtClean="0"/>
              <a:t>helps researchers </a:t>
            </a:r>
            <a:r>
              <a:rPr lang="en-US" spc="-20" dirty="0"/>
              <a:t>understand why the sun occasionally spews out particles that affect the Earth, knocking out satellites and even taking down power grids!</a:t>
            </a:r>
          </a:p>
        </p:txBody>
      </p:sp>
      <p:sp>
        <p:nvSpPr>
          <p:cNvPr id="29700" name="TextBox 6"/>
          <p:cNvSpPr txBox="1">
            <a:spLocks noChangeArrowheads="1"/>
          </p:cNvSpPr>
          <p:nvPr/>
        </p:nvSpPr>
        <p:spPr bwMode="auto">
          <a:xfrm>
            <a:off x="457200" y="1219200"/>
            <a:ext cx="8153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dirty="0" smtClean="0"/>
              <a:t>A UW</a:t>
            </a:r>
            <a:r>
              <a:rPr lang="en-US" sz="1800" dirty="0"/>
              <a:t>-Madison research project to simulate the superheated gases that form the sun's magnetic field.</a:t>
            </a:r>
          </a:p>
        </p:txBody>
      </p:sp>
      <p:sp>
        <p:nvSpPr>
          <p:cNvPr id="29701" name="TextBox 7"/>
          <p:cNvSpPr txBox="1">
            <a:spLocks noChangeArrowheads="1"/>
          </p:cNvSpPr>
          <p:nvPr/>
        </p:nvSpPr>
        <p:spPr bwMode="auto">
          <a:xfrm>
            <a:off x="3168806" y="5383212"/>
            <a:ext cx="55626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dirty="0"/>
              <a:t>The sphere </a:t>
            </a:r>
            <a:r>
              <a:rPr lang="en-US" sz="1800" dirty="0" smtClean="0"/>
              <a:t>occupies </a:t>
            </a:r>
            <a:r>
              <a:rPr lang="en-US" sz="1800" dirty="0"/>
              <a:t>a </a:t>
            </a:r>
            <a:r>
              <a:rPr lang="en-US" sz="1800" dirty="0" smtClean="0"/>
              <a:t>two</a:t>
            </a:r>
            <a:r>
              <a:rPr lang="en-US" sz="1800" dirty="0"/>
              <a:t>-story lab in Sterling Hall.</a:t>
            </a:r>
          </a:p>
        </p:txBody>
      </p:sp>
      <p:sp>
        <p:nvSpPr>
          <p:cNvPr id="29702" name="TextBox 10"/>
          <p:cNvSpPr txBox="1">
            <a:spLocks noChangeArrowheads="1"/>
          </p:cNvSpPr>
          <p:nvPr/>
        </p:nvSpPr>
        <p:spPr bwMode="auto">
          <a:xfrm>
            <a:off x="1371600" y="6030913"/>
            <a:ext cx="658018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US" sz="1800" b="1" i="1" dirty="0"/>
              <a:t>Visit http://</a:t>
            </a:r>
            <a:r>
              <a:rPr lang="en-US" sz="1800" b="1" i="1" dirty="0" err="1"/>
              <a:t>plasma.physics.wisc.edu</a:t>
            </a:r>
            <a:r>
              <a:rPr lang="en-US" sz="1800" b="1" i="1" dirty="0"/>
              <a:t> for more information.</a:t>
            </a:r>
          </a:p>
        </p:txBody>
      </p:sp>
      <p:pic>
        <p:nvPicPr>
          <p:cNvPr id="2" name="Picture 1"/>
          <p:cNvPicPr>
            <a:picLocks noChangeAspect="1"/>
          </p:cNvPicPr>
          <p:nvPr/>
        </p:nvPicPr>
        <p:blipFill>
          <a:blip r:embed="rId2"/>
          <a:stretch>
            <a:fillRect/>
          </a:stretch>
        </p:blipFill>
        <p:spPr>
          <a:xfrm>
            <a:off x="770253" y="1890714"/>
            <a:ext cx="4572000" cy="3007901"/>
          </a:xfrm>
          <a:prstGeom prst="rect">
            <a:avLst/>
          </a:prstGeom>
        </p:spPr>
      </p:pic>
      <p:pic>
        <p:nvPicPr>
          <p:cNvPr id="3" name="Picture 2"/>
          <p:cNvPicPr>
            <a:picLocks noChangeAspect="1"/>
          </p:cNvPicPr>
          <p:nvPr/>
        </p:nvPicPr>
        <p:blipFill>
          <a:blip r:embed="rId3"/>
          <a:stretch>
            <a:fillRect/>
          </a:stretch>
        </p:blipFill>
        <p:spPr>
          <a:xfrm>
            <a:off x="497411" y="3924300"/>
            <a:ext cx="2436236" cy="1828800"/>
          </a:xfrm>
          <a:prstGeom prst="rect">
            <a:avLst/>
          </a:prstGeom>
        </p:spPr>
      </p:pic>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After the show…</a:t>
            </a:r>
          </a:p>
        </p:txBody>
      </p:sp>
      <p:sp>
        <p:nvSpPr>
          <p:cNvPr id="30722" name="Content Placeholder 2"/>
          <p:cNvSpPr>
            <a:spLocks noGrp="1"/>
          </p:cNvSpPr>
          <p:nvPr>
            <p:ph sz="half" idx="1"/>
          </p:nvPr>
        </p:nvSpPr>
        <p:spPr>
          <a:xfrm>
            <a:off x="641350" y="1600200"/>
            <a:ext cx="3749675" cy="4651375"/>
          </a:xfrm>
        </p:spPr>
        <p:txBody>
          <a:bodyPr/>
          <a:lstStyle/>
          <a:p>
            <a:pPr eaLnBrk="1" hangingPunct="1"/>
            <a:r>
              <a:rPr lang="en-US" dirty="0">
                <a:solidFill>
                  <a:srgbClr val="000000"/>
                </a:solidFill>
                <a:latin typeface="Arial" charset="0"/>
                <a:ea typeface="ＭＳ Ｐゴシック" charset="0"/>
                <a:cs typeface="ＭＳ Ｐゴシック" charset="0"/>
              </a:rPr>
              <a:t>Visit the Wonders of Physics information table and purchase a T-</a:t>
            </a:r>
            <a:r>
              <a:rPr lang="en-US" dirty="0" smtClean="0">
                <a:solidFill>
                  <a:srgbClr val="000000"/>
                </a:solidFill>
                <a:latin typeface="Arial" charset="0"/>
                <a:ea typeface="ＭＳ Ｐゴシック" charset="0"/>
                <a:cs typeface="ＭＳ Ｐゴシック" charset="0"/>
              </a:rPr>
              <a:t>shirt, DVD or science toy!</a:t>
            </a:r>
            <a:endParaRPr lang="en-US" dirty="0">
              <a:solidFill>
                <a:srgbClr val="000000"/>
              </a:solidFill>
              <a:latin typeface="Arial" charset="0"/>
              <a:ea typeface="ＭＳ Ｐゴシック" charset="0"/>
              <a:cs typeface="ＭＳ Ｐゴシック" charset="0"/>
            </a:endParaRPr>
          </a:p>
          <a:p>
            <a:pPr eaLnBrk="1" hangingPunct="1"/>
            <a:endParaRPr lang="en-US" dirty="0">
              <a:solidFill>
                <a:srgbClr val="000000"/>
              </a:solidFill>
              <a:latin typeface="Arial" charset="0"/>
              <a:ea typeface="ＭＳ Ｐゴシック" charset="0"/>
              <a:cs typeface="ＭＳ Ｐゴシック" charset="0"/>
            </a:endParaRPr>
          </a:p>
          <a:p>
            <a:pPr eaLnBrk="1" hangingPunct="1"/>
            <a:r>
              <a:rPr lang="en-US" dirty="0">
                <a:solidFill>
                  <a:srgbClr val="000000"/>
                </a:solidFill>
                <a:latin typeface="Arial" charset="0"/>
                <a:ea typeface="ＭＳ Ｐゴシック" charset="0"/>
                <a:cs typeface="ＭＳ Ｐゴシック" charset="0"/>
              </a:rPr>
              <a:t>Visit the Ingersoll Physics Museum</a:t>
            </a:r>
          </a:p>
        </p:txBody>
      </p:sp>
      <p:sp>
        <p:nvSpPr>
          <p:cNvPr id="30723" name="Content Placeholder 3"/>
          <p:cNvSpPr>
            <a:spLocks noGrp="1"/>
          </p:cNvSpPr>
          <p:nvPr>
            <p:ph sz="half" idx="2"/>
          </p:nvPr>
        </p:nvSpPr>
        <p:spPr>
          <a:xfrm>
            <a:off x="4749800" y="1600200"/>
            <a:ext cx="3748088" cy="4651375"/>
          </a:xfrm>
        </p:spPr>
        <p:txBody>
          <a:bodyPr/>
          <a:lstStyle/>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a:p>
            <a:pPr eaLnBrk="1" hangingPunct="1"/>
            <a:endParaRPr lang="en-US">
              <a:latin typeface="Arial" charset="0"/>
              <a:ea typeface="ＭＳ Ｐゴシック" charset="0"/>
              <a:cs typeface="ＭＳ Ｐゴシック" charset="0"/>
            </a:endParaRPr>
          </a:p>
        </p:txBody>
      </p:sp>
      <p:pic>
        <p:nvPicPr>
          <p:cNvPr id="7" name="Picture 2" descr="TWoP Logo - two t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00997" y="1583582"/>
            <a:ext cx="1647207"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original_03_Science_olympiad11_.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5800" y="3581400"/>
            <a:ext cx="3657600" cy="2432304"/>
          </a:xfrm>
          <a:prstGeom prst="rect">
            <a:avLst/>
          </a:prstGeom>
          <a:ln>
            <a:noFill/>
          </a:ln>
          <a:effectLst>
            <a:softEdge rad="112500"/>
          </a:effec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5" name="Picture 2"/>
          <p:cNvPicPr>
            <a:picLocks noChangeAspect="1"/>
          </p:cNvPicPr>
          <p:nvPr/>
        </p:nvPicPr>
        <p:blipFill>
          <a:blip r:embed="rId2">
            <a:extLst>
              <a:ext uri="{28A0092B-C50C-407E-A947-70E740481C1C}">
                <a14:useLocalDpi xmlns:a14="http://schemas.microsoft.com/office/drawing/2010/main" val="0"/>
              </a:ext>
            </a:extLst>
          </a:blip>
          <a:srcRect l="14687" t="13158" r="9760" b="14024"/>
          <a:stretch>
            <a:fillRect/>
          </a:stretch>
        </p:blipFill>
        <p:spPr bwMode="auto">
          <a:xfrm>
            <a:off x="592138" y="1943100"/>
            <a:ext cx="4513262" cy="365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p:nvPr/>
        </p:nvSpPr>
        <p:spPr>
          <a:xfrm>
            <a:off x="1573634" y="304670"/>
            <a:ext cx="6019597" cy="707886"/>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4000" i="1" spc="50" dirty="0">
                <a:ln w="11430"/>
                <a:solidFill>
                  <a:srgbClr val="FF0000"/>
                </a:solidFill>
                <a:effectLst>
                  <a:outerShdw blurRad="76200" dist="50800" dir="5400000" algn="tl" rotWithShape="0">
                    <a:srgbClr val="000000">
                      <a:alpha val="65000"/>
                    </a:srgbClr>
                  </a:outerShdw>
                </a:effectLst>
                <a:latin typeface="Impact"/>
                <a:cs typeface="Impact"/>
              </a:rPr>
              <a:t>IceCube Neutrino Detector</a:t>
            </a:r>
            <a:endParaRPr lang="en-US" sz="4000" b="1"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
        <p:nvSpPr>
          <p:cNvPr id="31747" name="TextBox 3"/>
          <p:cNvSpPr txBox="1">
            <a:spLocks noChangeArrowheads="1"/>
          </p:cNvSpPr>
          <p:nvPr/>
        </p:nvSpPr>
        <p:spPr bwMode="auto">
          <a:xfrm>
            <a:off x="539750" y="1143000"/>
            <a:ext cx="80708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A unique telescope at the South Pole! Most telescopes look at light; IceCube looks for mysterious particles called </a:t>
            </a:r>
            <a:r>
              <a:rPr lang="en-US" sz="1800" b="1" i="1"/>
              <a:t>neutrinos</a:t>
            </a:r>
            <a:r>
              <a:rPr lang="en-US" sz="1800"/>
              <a:t>. </a:t>
            </a:r>
          </a:p>
        </p:txBody>
      </p:sp>
      <p:sp>
        <p:nvSpPr>
          <p:cNvPr id="31748" name="TextBox 7"/>
          <p:cNvSpPr txBox="1">
            <a:spLocks noChangeArrowheads="1"/>
          </p:cNvSpPr>
          <p:nvPr/>
        </p:nvSpPr>
        <p:spPr bwMode="auto">
          <a:xfrm>
            <a:off x="539750" y="6335713"/>
            <a:ext cx="634047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1800" b="1" i="1"/>
              <a:t>Visit http://www.icecube.wisc.edu/ for more information.</a:t>
            </a:r>
          </a:p>
        </p:txBody>
      </p:sp>
      <p:sp>
        <p:nvSpPr>
          <p:cNvPr id="31749" name="TextBox 4"/>
          <p:cNvSpPr txBox="1">
            <a:spLocks noChangeArrowheads="1"/>
          </p:cNvSpPr>
          <p:nvPr/>
        </p:nvSpPr>
        <p:spPr bwMode="auto">
          <a:xfrm>
            <a:off x="5181600" y="2095500"/>
            <a:ext cx="34290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just" eaLnBrk="1" hangingPunct="1"/>
            <a:r>
              <a:rPr lang="en-US" sz="1800"/>
              <a:t>Neutrinos come from the sun, cosmic rays, and exploding stars!  </a:t>
            </a:r>
            <a:r>
              <a:rPr lang="en-US" sz="1800" b="1" i="1"/>
              <a:t>Over 5,000 </a:t>
            </a:r>
            <a:r>
              <a:rPr lang="en-US" sz="1800"/>
              <a:t>basketball-sized detectors were placed deep in the Antarctic ice.  The detectors look for flashes of blue light given off when neutrinos hits atoms. The direction and intensity of the light can tell us where the neutrino came from in the Universe.</a:t>
            </a:r>
          </a:p>
        </p:txBody>
      </p:sp>
      <p:sp>
        <p:nvSpPr>
          <p:cNvPr id="7" name="TextBox 6"/>
          <p:cNvSpPr txBox="1"/>
          <p:nvPr/>
        </p:nvSpPr>
        <p:spPr>
          <a:xfrm>
            <a:off x="539750" y="5715000"/>
            <a:ext cx="8070850" cy="646113"/>
          </a:xfrm>
          <a:prstGeom prst="rect">
            <a:avLst/>
          </a:prstGeom>
          <a:noFill/>
        </p:spPr>
        <p:txBody>
          <a:bodyPr>
            <a:spAutoFit/>
          </a:bodyPr>
          <a:lstStyle/>
          <a:p>
            <a:pPr algn="just">
              <a:defRPr/>
            </a:pPr>
            <a:r>
              <a:rPr lang="en-US" spc="-40" dirty="0"/>
              <a:t>IceCube is the world's largest neutrino detector, encompassing a </a:t>
            </a:r>
            <a:r>
              <a:rPr lang="en-US" b="1" i="1" spc="-40" dirty="0"/>
              <a:t>cubic kilometer </a:t>
            </a:r>
            <a:r>
              <a:rPr lang="en-US" spc="-40" dirty="0"/>
              <a:t>of ice!  </a:t>
            </a:r>
            <a:r>
              <a:rPr lang="en-US" b="1" spc="-40" dirty="0"/>
              <a:t>Many of the detectors were built and tested at UW-Madison.</a:t>
            </a:r>
          </a:p>
        </p:txBody>
      </p:sp>
    </p:spTree>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a:xfrm>
            <a:off x="0" y="107950"/>
            <a:ext cx="9067800" cy="1309688"/>
          </a:xfrm>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b="1"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The Wonders of Physics Traveling Show can visit your school!</a:t>
            </a:r>
          </a:p>
        </p:txBody>
      </p:sp>
      <p:sp>
        <p:nvSpPr>
          <p:cNvPr id="14338" name="Content Placeholder 2"/>
          <p:cNvSpPr>
            <a:spLocks noGrp="1"/>
          </p:cNvSpPr>
          <p:nvPr>
            <p:ph sz="half" idx="1"/>
          </p:nvPr>
        </p:nvSpPr>
        <p:spPr>
          <a:xfrm>
            <a:off x="228600" y="1981201"/>
            <a:ext cx="4953000" cy="4014788"/>
          </a:xfrm>
        </p:spPr>
        <p:txBody>
          <a:bodyPr/>
          <a:lstStyle/>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Thousands of traveling </a:t>
            </a:r>
            <a:r>
              <a:rPr lang="en-US" sz="2600" dirty="0">
                <a:solidFill>
                  <a:srgbClr val="000000"/>
                </a:solidFill>
                <a:latin typeface="Calibri" charset="0"/>
                <a:ea typeface="ＭＳ Ｐゴシック" charset="0"/>
                <a:cs typeface="ＭＳ Ｐゴシック" charset="0"/>
              </a:rPr>
              <a:t>shows have been presented to 100,000+ students in Wisconsin and </a:t>
            </a:r>
            <a:r>
              <a:rPr lang="en-US" sz="2600" dirty="0" smtClean="0">
                <a:solidFill>
                  <a:srgbClr val="000000"/>
                </a:solidFill>
                <a:latin typeface="Calibri" charset="0"/>
                <a:ea typeface="ＭＳ Ｐゴシック" charset="0"/>
                <a:cs typeface="ＭＳ Ｐゴシック" charset="0"/>
              </a:rPr>
              <a:t>36 </a:t>
            </a:r>
            <a:r>
              <a:rPr lang="en-US" sz="2600" dirty="0">
                <a:solidFill>
                  <a:srgbClr val="000000"/>
                </a:solidFill>
                <a:latin typeface="Calibri" charset="0"/>
                <a:ea typeface="ＭＳ Ｐゴシック" charset="0"/>
                <a:cs typeface="ＭＳ Ｐゴシック" charset="0"/>
              </a:rPr>
              <a:t>other </a:t>
            </a:r>
            <a:r>
              <a:rPr lang="en-US" sz="2600" dirty="0" smtClean="0">
                <a:solidFill>
                  <a:srgbClr val="000000"/>
                </a:solidFill>
                <a:latin typeface="Calibri" charset="0"/>
                <a:ea typeface="ＭＳ Ｐゴシック" charset="0"/>
                <a:cs typeface="ＭＳ Ｐゴシック" charset="0"/>
              </a:rPr>
              <a:t>states</a:t>
            </a:r>
            <a:endParaRPr lang="en-US" sz="2600" dirty="0">
              <a:solidFill>
                <a:srgbClr val="000000"/>
              </a:solidFill>
              <a:latin typeface="Calibri" charset="0"/>
              <a:ea typeface="ＭＳ Ｐゴシック" charset="0"/>
              <a:cs typeface="ＭＳ Ｐゴシック" charset="0"/>
            </a:endParaRPr>
          </a:p>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The Wonders </a:t>
            </a:r>
            <a:r>
              <a:rPr lang="en-US" sz="2600" dirty="0">
                <a:solidFill>
                  <a:srgbClr val="000000"/>
                </a:solidFill>
                <a:latin typeface="Calibri" charset="0"/>
                <a:ea typeface="ＭＳ Ｐゴシック" charset="0"/>
                <a:cs typeface="ＭＳ Ｐゴシック" charset="0"/>
              </a:rPr>
              <a:t>of Physics shows make a great science assembly program for school groups of all grade </a:t>
            </a:r>
            <a:r>
              <a:rPr lang="en-US" sz="2600" dirty="0" smtClean="0">
                <a:solidFill>
                  <a:srgbClr val="000000"/>
                </a:solidFill>
                <a:latin typeface="Calibri" charset="0"/>
                <a:ea typeface="ＭＳ Ｐゴシック" charset="0"/>
                <a:cs typeface="ＭＳ Ｐゴシック" charset="0"/>
              </a:rPr>
              <a:t>levels</a:t>
            </a:r>
            <a:endParaRPr lang="en-US" sz="2600" dirty="0">
              <a:solidFill>
                <a:srgbClr val="000000"/>
              </a:solidFill>
              <a:latin typeface="Calibri" charset="0"/>
              <a:ea typeface="ＭＳ Ｐゴシック" charset="0"/>
              <a:cs typeface="ＭＳ Ｐゴシック" charset="0"/>
            </a:endParaRPr>
          </a:p>
          <a:p>
            <a:pPr eaLnBrk="1" hangingPunct="1">
              <a:lnSpc>
                <a:spcPct val="90000"/>
              </a:lnSpc>
              <a:buFont typeface="Wingdings 2" charset="0"/>
              <a:buChar char=""/>
            </a:pPr>
            <a:r>
              <a:rPr lang="en-US" sz="2600" dirty="0" smtClean="0">
                <a:solidFill>
                  <a:srgbClr val="000000"/>
                </a:solidFill>
                <a:latin typeface="Calibri" charset="0"/>
                <a:ea typeface="ＭＳ Ｐゴシック" charset="0"/>
                <a:cs typeface="ＭＳ Ｐゴシック" charset="0"/>
              </a:rPr>
              <a:t>Visit our website for more info:</a:t>
            </a:r>
            <a:br>
              <a:rPr lang="en-US" sz="2600" dirty="0" smtClean="0">
                <a:solidFill>
                  <a:srgbClr val="000000"/>
                </a:solidFill>
                <a:latin typeface="Calibri" charset="0"/>
                <a:ea typeface="ＭＳ Ｐゴシック" charset="0"/>
                <a:cs typeface="ＭＳ Ｐゴシック" charset="0"/>
              </a:rPr>
            </a:br>
            <a:r>
              <a:rPr lang="en-US" sz="2600" dirty="0" smtClean="0">
                <a:solidFill>
                  <a:srgbClr val="000000"/>
                </a:solidFill>
                <a:latin typeface="Calibri" charset="0"/>
                <a:ea typeface="ＭＳ Ｐゴシック" charset="0"/>
                <a:cs typeface="ＭＳ Ｐゴシック" charset="0"/>
              </a:rPr>
              <a:t>http://wonders.physics.wisc.edu</a:t>
            </a:r>
            <a:endParaRPr lang="en-US" sz="2600" dirty="0">
              <a:solidFill>
                <a:srgbClr val="000000"/>
              </a:solidFill>
              <a:latin typeface="Calibri" charset="0"/>
              <a:ea typeface="ＭＳ Ｐゴシック" charset="0"/>
              <a:cs typeface="ＭＳ Ｐゴシック" charset="0"/>
            </a:endParaRPr>
          </a:p>
        </p:txBody>
      </p:sp>
      <p:pic>
        <p:nvPicPr>
          <p:cNvPr id="14339" name="Picture 4"/>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334000" y="1981200"/>
            <a:ext cx="3473450" cy="4014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fontScale="90000"/>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a:t>
            </a:r>
            <a:b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Science Expeditions </a:t>
            </a: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2016!</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2770" name="Content Placeholder 2"/>
          <p:cNvSpPr>
            <a:spLocks noGrp="1"/>
          </p:cNvSpPr>
          <p:nvPr>
            <p:ph sz="half" idx="1"/>
          </p:nvPr>
        </p:nvSpPr>
        <p:spPr>
          <a:xfrm>
            <a:off x="457200" y="2209800"/>
            <a:ext cx="3933825" cy="3429000"/>
          </a:xfrm>
        </p:spPr>
        <p:txBody>
          <a:bodyPr/>
          <a:lstStyle/>
          <a:p>
            <a:pPr eaLnBrk="1" hangingPunct="1"/>
            <a:r>
              <a:rPr lang="en-US" sz="2400" dirty="0" smtClean="0">
                <a:latin typeface="Arial" charset="0"/>
                <a:ea typeface="ＭＳ Ｐゴシック" charset="0"/>
                <a:cs typeface="ＭＳ Ｐゴシック" charset="0"/>
              </a:rPr>
              <a:t>April 1, 2 &amp; 3, 2016</a:t>
            </a:r>
          </a:p>
          <a:p>
            <a:pPr eaLnBrk="1" hangingPunct="1"/>
            <a:r>
              <a:rPr lang="en-US" sz="2400" dirty="0" smtClean="0">
                <a:latin typeface="Arial" charset="0"/>
                <a:ea typeface="ＭＳ Ｐゴシック" charset="0"/>
                <a:cs typeface="ＭＳ Ｐゴシック" charset="0"/>
              </a:rPr>
              <a:t>UW</a:t>
            </a:r>
            <a:r>
              <a:rPr lang="en-US" sz="2400" dirty="0">
                <a:latin typeface="Arial" charset="0"/>
                <a:ea typeface="ＭＳ Ｐゴシック" charset="0"/>
                <a:cs typeface="ＭＳ Ｐゴシック" charset="0"/>
              </a:rPr>
              <a:t>-Madison campus</a:t>
            </a:r>
          </a:p>
          <a:p>
            <a:pPr eaLnBrk="1" hangingPunct="1"/>
            <a:r>
              <a:rPr lang="en-US" sz="2400" dirty="0" smtClean="0">
                <a:latin typeface="Arial" charset="0"/>
                <a:ea typeface="ＭＳ Ｐゴシック" charset="0"/>
                <a:cs typeface="ＭＳ Ｐゴシック" charset="0"/>
              </a:rPr>
              <a:t>Fun</a:t>
            </a:r>
            <a:r>
              <a:rPr lang="en-US" sz="2400" dirty="0">
                <a:latin typeface="Arial" charset="0"/>
                <a:ea typeface="ＭＳ Ｐゴシック" charset="0"/>
                <a:cs typeface="ＭＳ Ｐゴシック" charset="0"/>
              </a:rPr>
              <a:t>, family-friendly event for kids and adults of all </a:t>
            </a:r>
            <a:r>
              <a:rPr lang="en-US" sz="2400" dirty="0" smtClean="0">
                <a:latin typeface="Arial" charset="0"/>
                <a:ea typeface="ＭＳ Ｐゴシック" charset="0"/>
                <a:cs typeface="ＭＳ Ｐゴシック" charset="0"/>
              </a:rPr>
              <a:t>ages</a:t>
            </a:r>
          </a:p>
          <a:p>
            <a:pPr eaLnBrk="1" hangingPunct="1"/>
            <a:r>
              <a:rPr lang="en-US" sz="2400" dirty="0" smtClean="0">
                <a:latin typeface="Arial" charset="0"/>
                <a:ea typeface="ＭＳ Ｐゴシック" charset="0"/>
                <a:cs typeface="ＭＳ Ｐゴシック" charset="0"/>
              </a:rPr>
              <a:t>FREE!</a:t>
            </a:r>
          </a:p>
          <a:p>
            <a:pPr eaLnBrk="1" hangingPunct="1"/>
            <a:r>
              <a:rPr lang="en-US" sz="2400" dirty="0" smtClean="0">
                <a:latin typeface="Arial" charset="0"/>
                <a:ea typeface="ＭＳ Ｐゴシック" charset="0"/>
                <a:cs typeface="ＭＳ Ｐゴシック" charset="0"/>
              </a:rPr>
              <a:t>Visit </a:t>
            </a:r>
            <a:r>
              <a:rPr lang="en-US" sz="2400" dirty="0" err="1">
                <a:latin typeface="Arial" charset="0"/>
                <a:ea typeface="ＭＳ Ｐゴシック" charset="0"/>
                <a:cs typeface="ＭＳ Ｐゴシック" charset="0"/>
              </a:rPr>
              <a:t>science.wisc.edu</a:t>
            </a:r>
            <a:r>
              <a:rPr lang="en-US" sz="2400" dirty="0">
                <a:latin typeface="Arial" charset="0"/>
                <a:ea typeface="ＭＳ Ｐゴシック" charset="0"/>
                <a:cs typeface="ＭＳ Ｐゴシック" charset="0"/>
              </a:rPr>
              <a:t> for schedule and more.</a:t>
            </a:r>
          </a:p>
        </p:txBody>
      </p:sp>
      <p:pic>
        <p:nvPicPr>
          <p:cNvPr id="32771" name="Picture 5"/>
          <p:cNvPicPr>
            <a:picLocks noChangeAspect="1"/>
          </p:cNvPicPr>
          <p:nvPr/>
        </p:nvPicPr>
        <p:blipFill>
          <a:blip r:embed="rId2">
            <a:extLst>
              <a:ext uri="{28A0092B-C50C-407E-A947-70E740481C1C}">
                <a14:useLocalDpi xmlns:a14="http://schemas.microsoft.com/office/drawing/2010/main" val="0"/>
              </a:ext>
            </a:extLst>
          </a:blip>
          <a:srcRect r="39163"/>
          <a:stretch>
            <a:fillRect/>
          </a:stretch>
        </p:blipFill>
        <p:spPr bwMode="auto">
          <a:xfrm>
            <a:off x="4497388" y="1872021"/>
            <a:ext cx="4291690" cy="13283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descr="Light Saber - smal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7388" y="3660841"/>
            <a:ext cx="4291352" cy="2282759"/>
          </a:xfrm>
          <a:prstGeom prst="rect">
            <a:avLst/>
          </a:prstGeom>
          <a:ln>
            <a:noFill/>
          </a:ln>
          <a:effectLst>
            <a:softEdge rad="112500"/>
          </a:effec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just" eaLnBrk="1" hangingPunct="1">
              <a:buFont typeface="Arial" charset="0"/>
              <a:buNone/>
              <a:defRPr/>
            </a:pPr>
            <a:r>
              <a:rPr lang="en-US" sz="2400" dirty="0">
                <a:latin typeface="Arial" charset="0"/>
                <a:ea typeface="ＭＳ Ｐゴシック" charset="0"/>
                <a:cs typeface="ＭＳ Ｐゴシック" charset="0"/>
              </a:rPr>
              <a:t>The Wonders of Physics program </a:t>
            </a:r>
            <a:r>
              <a:rPr lang="en-US" sz="2400" dirty="0" smtClean="0">
                <a:latin typeface="Arial" charset="0"/>
                <a:ea typeface="ＭＳ Ｐゴシック" charset="0"/>
                <a:cs typeface="ＭＳ Ｐゴシック" charset="0"/>
              </a:rPr>
              <a:t>is made </a:t>
            </a:r>
            <a:r>
              <a:rPr lang="en-US" sz="2400" dirty="0">
                <a:latin typeface="Arial" charset="0"/>
                <a:ea typeface="ＭＳ Ｐゴシック" charset="0"/>
                <a:cs typeface="ＭＳ Ｐゴシック" charset="0"/>
              </a:rPr>
              <a:t>possible </a:t>
            </a:r>
            <a:r>
              <a:rPr lang="en-US" sz="2400" dirty="0" smtClean="0">
                <a:latin typeface="Arial" charset="0"/>
                <a:ea typeface="ＭＳ Ｐゴシック" charset="0"/>
                <a:cs typeface="ＭＳ Ｐゴシック" charset="0"/>
              </a:rPr>
              <a:t>by grants </a:t>
            </a:r>
            <a:r>
              <a:rPr lang="en-US" sz="2400" dirty="0">
                <a:latin typeface="Arial" charset="0"/>
                <a:ea typeface="ＭＳ Ｐゴシック" charset="0"/>
                <a:cs typeface="ＭＳ Ｐゴシック" charset="0"/>
              </a:rPr>
              <a:t>from the Office of Fusion Energy </a:t>
            </a:r>
            <a:r>
              <a:rPr lang="en-US" sz="2400" dirty="0" smtClean="0">
                <a:latin typeface="Arial" charset="0"/>
                <a:ea typeface="ＭＳ Ｐゴシック" charset="0"/>
                <a:cs typeface="ＭＳ Ｐゴシック" charset="0"/>
              </a:rPr>
              <a:t>Sciences of </a:t>
            </a:r>
            <a:r>
              <a:rPr lang="en-US" sz="2400" dirty="0">
                <a:latin typeface="Arial" charset="0"/>
                <a:ea typeface="ＭＳ Ｐゴシック" charset="0"/>
                <a:cs typeface="ＭＳ Ｐゴシック" charset="0"/>
              </a:rPr>
              <a:t>the United States Department of </a:t>
            </a:r>
            <a:r>
              <a:rPr lang="en-US" sz="2400" dirty="0" smtClean="0">
                <a:latin typeface="Arial" charset="0"/>
                <a:ea typeface="ＭＳ Ｐゴシック" charset="0"/>
                <a:cs typeface="ＭＳ Ｐゴシック" charset="0"/>
              </a:rPr>
              <a:t>Energy and the National </a:t>
            </a:r>
            <a:r>
              <a:rPr lang="en-US" sz="2400" dirty="0">
                <a:latin typeface="Arial" charset="0"/>
                <a:ea typeface="ＭＳ Ｐゴシック" charset="0"/>
                <a:cs typeface="ＭＳ Ｐゴシック" charset="0"/>
              </a:rPr>
              <a:t>Science </a:t>
            </a:r>
            <a:r>
              <a:rPr lang="en-US" sz="2400" dirty="0" smtClean="0">
                <a:latin typeface="Arial" charset="0"/>
                <a:ea typeface="ＭＳ Ｐゴシック" charset="0"/>
                <a:cs typeface="ＭＳ Ｐゴシック" charset="0"/>
              </a:rPr>
              <a:t>Foundation…</a:t>
            </a: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a:p>
            <a:pPr eaLnBrk="1" hangingPunct="1">
              <a:defRPr/>
            </a:pPr>
            <a:endParaRPr lang="en-US" sz="2400" dirty="0">
              <a:latin typeface="Arial" charset="0"/>
              <a:ea typeface="ＭＳ Ｐゴシック" charset="0"/>
              <a:cs typeface="ＭＳ Ｐゴシック" charset="0"/>
            </a:endParaRPr>
          </a:p>
        </p:txBody>
      </p:sp>
      <p:grpSp>
        <p:nvGrpSpPr>
          <p:cNvPr id="33795" name="Group 5"/>
          <p:cNvGrpSpPr>
            <a:grpSpLocks/>
          </p:cNvGrpSpPr>
          <p:nvPr/>
        </p:nvGrpSpPr>
        <p:grpSpPr bwMode="auto">
          <a:xfrm>
            <a:off x="1371600" y="3048000"/>
            <a:ext cx="6400800" cy="2743200"/>
            <a:chOff x="1143000" y="3505200"/>
            <a:chExt cx="6400800" cy="2743200"/>
          </a:xfrm>
        </p:grpSpPr>
        <p:pic>
          <p:nvPicPr>
            <p:cNvPr id="33797" name="Picture 3"/>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5052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slow" advClick="0" advTm="4000">
    <p:pull/>
  </p:transitio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ctr" eaLnBrk="1" hangingPunct="1">
              <a:buFont typeface="Arial" charset="0"/>
              <a:buNone/>
              <a:defRPr/>
            </a:pPr>
            <a:r>
              <a:rPr lang="en-US" sz="2400" dirty="0" smtClean="0">
                <a:latin typeface="Arial" charset="0"/>
                <a:ea typeface="ＭＳ Ｐゴシック" charset="0"/>
                <a:cs typeface="ＭＳ Ｐゴシック" charset="0"/>
              </a:rPr>
              <a:t>However, this funding is ending.</a:t>
            </a:r>
            <a:endParaRPr lang="en-US" sz="2400" dirty="0">
              <a:latin typeface="Arial" charset="0"/>
              <a:ea typeface="ＭＳ Ｐゴシック" charset="0"/>
              <a:cs typeface="ＭＳ Ｐゴシック" charset="0"/>
            </a:endParaRPr>
          </a:p>
        </p:txBody>
      </p:sp>
      <p:pic>
        <p:nvPicPr>
          <p:cNvPr id="33797" name="Picture 3"/>
          <p:cNvPicPr>
            <a:picLocks noChangeAspect="1"/>
          </p:cNvPicPr>
          <p:nvPr/>
        </p:nvPicPr>
        <p:blipFill>
          <a:blip r:embed="rId2">
            <a:alphaModFix amt="53000"/>
            <a:extLst>
              <a:ext uri="{28A0092B-C50C-407E-A947-70E740481C1C}">
                <a14:useLocalDpi xmlns:a14="http://schemas.microsoft.com/office/drawing/2010/main" val="0"/>
              </a:ext>
            </a:extLst>
          </a:blip>
          <a:srcRect/>
          <a:stretch>
            <a:fillRect/>
          </a:stretch>
        </p:blipFill>
        <p:spPr bwMode="auto">
          <a:xfrm>
            <a:off x="1371600" y="3048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798" name="Picture 4"/>
          <p:cNvPicPr>
            <a:picLocks noChangeAspect="1"/>
          </p:cNvPicPr>
          <p:nvPr/>
        </p:nvPicPr>
        <p:blipFill>
          <a:blip r:embed="rId3">
            <a:alphaModFix amt="54000"/>
            <a:extLst>
              <a:ext uri="{28A0092B-C50C-407E-A947-70E740481C1C}">
                <a14:useLocalDpi xmlns:a14="http://schemas.microsoft.com/office/drawing/2010/main" val="0"/>
              </a:ext>
            </a:extLst>
          </a:blip>
          <a:srcRect/>
          <a:stretch>
            <a:fillRect/>
          </a:stretch>
        </p:blipFill>
        <p:spPr bwMode="auto">
          <a:xfrm>
            <a:off x="5029200" y="3048000"/>
            <a:ext cx="2743200"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0258152"/>
      </p:ext>
    </p:extLst>
  </p:cSld>
  <p:clrMapOvr>
    <a:masterClrMapping/>
  </p:clrMapOvr>
  <mc:AlternateContent xmlns:mc="http://schemas.openxmlformats.org/markup-compatibility/2006" xmlns:p14="http://schemas.microsoft.com/office/powerpoint/2010/main">
    <mc:Choice Requires="p14">
      <p:transition spd="slow" p14:dur="1500" advClick="0" advTm="6000">
        <p:fade/>
      </p:transition>
    </mc:Choice>
    <mc:Fallback xmlns="">
      <p:transition xmlns:p14="http://schemas.microsoft.com/office/powerpoint/2010/main" spd="slow" advClick="0" advTm="6000">
        <p:fade/>
      </p:transition>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417638"/>
            <a:ext cx="8229600" cy="1663700"/>
          </a:xfrm>
        </p:spPr>
        <p:txBody>
          <a:bodyPr/>
          <a:lstStyle/>
          <a:p>
            <a:pPr marL="0" indent="0" algn="ctr" eaLnBrk="1" hangingPunct="1">
              <a:buFont typeface="Arial" charset="0"/>
              <a:buNone/>
              <a:defRPr/>
            </a:pPr>
            <a:endParaRPr lang="en-US" sz="2400" dirty="0" smtClean="0">
              <a:latin typeface="Arial" charset="0"/>
              <a:ea typeface="ＭＳ Ｐゴシック" charset="0"/>
              <a:cs typeface="ＭＳ Ｐゴシック" charset="0"/>
            </a:endParaRPr>
          </a:p>
          <a:p>
            <a:pPr marL="0" indent="0" algn="ctr" eaLnBrk="1" hangingPunct="1">
              <a:buFont typeface="Arial" charset="0"/>
              <a:buNone/>
              <a:defRPr/>
            </a:pPr>
            <a:r>
              <a:rPr lang="en-US" sz="2400" dirty="0" smtClean="0">
                <a:latin typeface="Arial" charset="0"/>
                <a:ea typeface="ＭＳ Ｐゴシック" charset="0"/>
                <a:cs typeface="ＭＳ Ｐゴシック" charset="0"/>
              </a:rPr>
              <a:t>We need your help!</a:t>
            </a:r>
            <a:endParaRPr lang="en-US" sz="2400" dirty="0">
              <a:latin typeface="Arial" charset="0"/>
              <a:ea typeface="ＭＳ Ｐゴシック" charset="0"/>
              <a:cs typeface="ＭＳ Ｐゴシック" charset="0"/>
            </a:endParaRPr>
          </a:p>
          <a:p>
            <a:pPr marL="0" indent="0" eaLnBrk="1" hangingPunct="1">
              <a:buNone/>
              <a:defRPr/>
            </a:pPr>
            <a:endParaRPr lang="en-US" sz="2400" dirty="0">
              <a:latin typeface="Arial" charset="0"/>
              <a:ea typeface="ＭＳ Ｐゴシック" charset="0"/>
              <a:cs typeface="ＭＳ Ｐゴシック" charset="0"/>
            </a:endParaRPr>
          </a:p>
        </p:txBody>
      </p:sp>
    </p:spTree>
    <p:extLst>
      <p:ext uri="{BB962C8B-B14F-4D97-AF65-F5344CB8AC3E}">
        <p14:creationId xmlns:p14="http://schemas.microsoft.com/office/powerpoint/2010/main" val="272450502"/>
      </p:ext>
    </p:extLst>
  </p:cSld>
  <p:clrMapOvr>
    <a:masterClrMapping/>
  </p:clrMapOvr>
  <mc:AlternateContent xmlns:mc="http://schemas.openxmlformats.org/markup-compatibility/2006" xmlns:p14="http://schemas.microsoft.com/office/powerpoint/2010/main">
    <mc:Choice Requires="p14">
      <p:transition spd="slow" p14:dur="200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Funding Support</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sp>
        <p:nvSpPr>
          <p:cNvPr id="31746" name="Content Placeholder 2"/>
          <p:cNvSpPr>
            <a:spLocks noGrp="1"/>
          </p:cNvSpPr>
          <p:nvPr>
            <p:ph sz="half" idx="1"/>
          </p:nvPr>
        </p:nvSpPr>
        <p:spPr>
          <a:xfrm>
            <a:off x="457200" y="1536700"/>
            <a:ext cx="8229600" cy="1663700"/>
          </a:xfrm>
        </p:spPr>
        <p:txBody>
          <a:bodyPr/>
          <a:lstStyle/>
          <a:p>
            <a:pPr marL="0" indent="0" algn="ctr" eaLnBrk="1" hangingPunct="1">
              <a:buNone/>
              <a:defRPr/>
            </a:pPr>
            <a:r>
              <a:rPr lang="en-US" sz="2400" dirty="0" smtClean="0">
                <a:latin typeface="Arial" charset="0"/>
                <a:ea typeface="ＭＳ Ｐゴシック" charset="0"/>
                <a:cs typeface="ＭＳ Ｐゴシック" charset="0"/>
              </a:rPr>
              <a:t> Please </a:t>
            </a:r>
            <a:r>
              <a:rPr lang="en-US" sz="2400" dirty="0">
                <a:latin typeface="Arial" charset="0"/>
                <a:ea typeface="ＭＳ Ｐゴシック" charset="0"/>
                <a:cs typeface="ＭＳ Ｐゴシック" charset="0"/>
              </a:rPr>
              <a:t>visit </a:t>
            </a:r>
            <a:r>
              <a:rPr lang="en-US" sz="2400" b="1" i="1" dirty="0">
                <a:solidFill>
                  <a:srgbClr val="0000FF"/>
                </a:solidFill>
                <a:latin typeface="Arial" charset="0"/>
                <a:ea typeface="ＭＳ Ｐゴシック" charset="0"/>
                <a:cs typeface="ＭＳ Ｐゴシック" charset="0"/>
              </a:rPr>
              <a:t>http://</a:t>
            </a:r>
            <a:r>
              <a:rPr lang="en-US" sz="2400" b="1" i="1" dirty="0" smtClean="0">
                <a:solidFill>
                  <a:srgbClr val="0000FF"/>
                </a:solidFill>
                <a:latin typeface="Arial" charset="0"/>
                <a:ea typeface="ＭＳ Ｐゴシック" charset="0"/>
                <a:cs typeface="ＭＳ Ｐゴシック" charset="0"/>
              </a:rPr>
              <a:t>wonders.physics.wisc.edu </a:t>
            </a:r>
            <a:r>
              <a:rPr lang="en-US" sz="2400" dirty="0" smtClean="0">
                <a:latin typeface="Arial" charset="0"/>
                <a:ea typeface="ＭＳ Ｐゴシック" charset="0"/>
                <a:cs typeface="ＭＳ Ｐゴシック" charset="0"/>
              </a:rPr>
              <a:t>and click the </a:t>
            </a:r>
            <a:r>
              <a:rPr lang="en-US" sz="2400" b="1" i="1" dirty="0" smtClean="0">
                <a:solidFill>
                  <a:srgbClr val="0000FF"/>
                </a:solidFill>
                <a:latin typeface="Arial" charset="0"/>
                <a:ea typeface="ＭＳ Ｐゴシック" charset="0"/>
                <a:cs typeface="ＭＳ Ｐゴシック" charset="0"/>
              </a:rPr>
              <a:t>Donate</a:t>
            </a:r>
            <a:r>
              <a:rPr lang="en-US" sz="2400" dirty="0" smtClean="0">
                <a:latin typeface="Arial" charset="0"/>
                <a:ea typeface="ＭＳ Ｐゴシック" charset="0"/>
                <a:cs typeface="ＭＳ Ｐゴシック" charset="0"/>
              </a:rPr>
              <a:t> tab to find out how </a:t>
            </a:r>
            <a:r>
              <a:rPr lang="en-US" sz="2400" b="1" i="1" u="sng" dirty="0" smtClean="0">
                <a:latin typeface="Arial" charset="0"/>
                <a:ea typeface="ＭＳ Ｐゴシック" charset="0"/>
                <a:cs typeface="ＭＳ Ｐゴシック" charset="0"/>
              </a:rPr>
              <a:t>you</a:t>
            </a:r>
            <a:r>
              <a:rPr lang="en-US" sz="2400" dirty="0" smtClean="0">
                <a:latin typeface="Arial" charset="0"/>
                <a:ea typeface="ＭＳ Ｐゴシック" charset="0"/>
                <a:cs typeface="ＭＳ Ｐゴシック" charset="0"/>
              </a:rPr>
              <a:t> can make a difference!</a:t>
            </a:r>
            <a:endParaRPr lang="en-US" sz="2400" dirty="0">
              <a:latin typeface="Arial" charset="0"/>
              <a:ea typeface="ＭＳ Ｐゴシック" charset="0"/>
              <a:cs typeface="ＭＳ Ｐゴシック" charset="0"/>
            </a:endParaRPr>
          </a:p>
          <a:p>
            <a:pPr marL="0" indent="0" eaLnBrk="1" hangingPunct="1">
              <a:buNone/>
              <a:defRPr/>
            </a:pPr>
            <a:endParaRPr lang="en-US" sz="2400" dirty="0">
              <a:latin typeface="Arial" charset="0"/>
              <a:ea typeface="ＭＳ Ｐゴシック" charset="0"/>
              <a:cs typeface="ＭＳ Ｐゴシック" charset="0"/>
            </a:endParaRPr>
          </a:p>
        </p:txBody>
      </p:sp>
      <p:sp>
        <p:nvSpPr>
          <p:cNvPr id="10" name="Title 1"/>
          <p:cNvSpPr txBox="1">
            <a:spLocks/>
          </p:cNvSpPr>
          <p:nvPr/>
        </p:nvSpPr>
        <p:spPr bwMode="auto">
          <a:xfrm>
            <a:off x="457200" y="5562600"/>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anchor="ct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algn="ctr" defTabSz="457200" rtl="0" eaLnBrk="0" fontAlgn="base" hangingPunct="0">
              <a:spcBef>
                <a:spcPct val="0"/>
              </a:spcBef>
              <a:spcAft>
                <a:spcPct val="0"/>
              </a:spcAft>
              <a:defRPr sz="4400" kern="1200">
                <a:solidFill>
                  <a:schemeClr val="tx1"/>
                </a:solidFill>
                <a:latin typeface="+mj-lt"/>
                <a:ea typeface="ＭＳ Ｐゴシック" pitchFamily="-28" charset="-128"/>
                <a:cs typeface="ＭＳ Ｐゴシック" pitchFamily="-28" charset="-128"/>
              </a:defRPr>
            </a:lvl1pPr>
            <a:lvl2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2pPr>
            <a:lvl3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3pPr>
            <a:lvl4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4pPr>
            <a:lvl5pPr algn="ctr" defTabSz="457200" rtl="0" eaLnBrk="0" fontAlgn="base" hangingPunct="0">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5pPr>
            <a:lvl6pPr marL="4572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6pPr>
            <a:lvl7pPr marL="9144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7pPr>
            <a:lvl8pPr marL="13716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8pPr>
            <a:lvl9pPr marL="1828800" algn="ctr" defTabSz="457200" rtl="0" fontAlgn="base">
              <a:spcBef>
                <a:spcPct val="0"/>
              </a:spcBef>
              <a:spcAft>
                <a:spcPct val="0"/>
              </a:spcAft>
              <a:defRPr sz="4400">
                <a:solidFill>
                  <a:schemeClr val="tx1"/>
                </a:solidFill>
                <a:latin typeface="Calibri" pitchFamily="-28" charset="0"/>
                <a:ea typeface="ＭＳ Ｐゴシック" pitchFamily="-28" charset="-128"/>
                <a:cs typeface="ＭＳ Ｐゴシック" pitchFamily="-28" charset="-128"/>
              </a:defRPr>
            </a:lvl9p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Thank you!</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grpSp>
        <p:nvGrpSpPr>
          <p:cNvPr id="5" name="Group 4"/>
          <p:cNvGrpSpPr/>
          <p:nvPr/>
        </p:nvGrpSpPr>
        <p:grpSpPr>
          <a:xfrm>
            <a:off x="3505200" y="2286000"/>
            <a:ext cx="5486400" cy="3657600"/>
            <a:chOff x="3505200" y="2286000"/>
            <a:chExt cx="5486400" cy="3657600"/>
          </a:xfrm>
        </p:grpSpPr>
        <p:sp>
          <p:nvSpPr>
            <p:cNvPr id="4" name="Oval 3"/>
            <p:cNvSpPr/>
            <p:nvPr/>
          </p:nvSpPr>
          <p:spPr>
            <a:xfrm>
              <a:off x="3505200" y="2286000"/>
              <a:ext cx="5486400" cy="3657600"/>
            </a:xfrm>
            <a:prstGeom prst="ellipse">
              <a:avLst/>
            </a:prstGeom>
            <a:solidFill>
              <a:srgbClr val="FFFF00"/>
            </a:solidFill>
            <a:ln>
              <a:noFill/>
            </a:ln>
            <a:effectLst>
              <a:outerShdw blurRad="40000" dist="23000" dir="5400000" rotWithShape="0">
                <a:srgbClr val="000000">
                  <a:alpha val="35000"/>
                </a:srgbClr>
              </a:outerShdw>
              <a:softEdge rad="419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Rectangle 2"/>
            <p:cNvSpPr/>
            <p:nvPr/>
          </p:nvSpPr>
          <p:spPr>
            <a:xfrm>
              <a:off x="3581400" y="2995642"/>
              <a:ext cx="5257800" cy="226215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3600" b="1" spc="50" dirty="0" smtClean="0">
                  <a:ln w="11430"/>
                  <a:solidFill>
                    <a:srgbClr val="FF0000"/>
                  </a:solidFill>
                  <a:effectLst>
                    <a:outerShdw blurRad="76200" dist="50800" dir="5400000" algn="tl" rotWithShape="0">
                      <a:srgbClr val="000000">
                        <a:alpha val="65000"/>
                      </a:srgbClr>
                    </a:outerShdw>
                  </a:effectLst>
                </a:rPr>
                <a:t>Donations matched</a:t>
              </a:r>
            </a:p>
            <a:p>
              <a:pPr algn="ctr"/>
              <a:r>
                <a:rPr lang="en-US" sz="3600" b="1" spc="50" dirty="0" smtClean="0">
                  <a:ln w="11430"/>
                  <a:solidFill>
                    <a:srgbClr val="FF0000"/>
                  </a:solidFill>
                  <a:effectLst>
                    <a:outerShdw blurRad="76200" dist="50800" dir="5400000" algn="tl" rotWithShape="0">
                      <a:srgbClr val="000000">
                        <a:alpha val="65000"/>
                      </a:srgbClr>
                    </a:outerShdw>
                  </a:effectLst>
                </a:rPr>
                <a:t>through 2016!</a:t>
              </a:r>
            </a:p>
            <a:p>
              <a:pPr algn="ctr"/>
              <a:endParaRPr lang="en-US" sz="800" b="1" spc="50" dirty="0" smtClean="0">
                <a:ln w="11430"/>
                <a:solidFill>
                  <a:srgbClr val="FF0000"/>
                </a:solidFill>
                <a:effectLst>
                  <a:outerShdw blurRad="76200" dist="50800" dir="5400000" algn="tl" rotWithShape="0">
                    <a:srgbClr val="000000">
                      <a:alpha val="65000"/>
                    </a:srgbClr>
                  </a:outerShdw>
                </a:effectLst>
              </a:endParaRPr>
            </a:p>
            <a:p>
              <a:pPr algn="ctr">
                <a:spcBef>
                  <a:spcPts val="600"/>
                </a:spcBef>
              </a:pPr>
              <a:r>
                <a:rPr lang="en-US" sz="2800" b="1" spc="50" dirty="0" smtClean="0">
                  <a:ln w="11430"/>
                  <a:solidFill>
                    <a:srgbClr val="3366FF"/>
                  </a:solidFill>
                  <a:effectLst>
                    <a:outerShdw blurRad="76200" dist="50800" dir="5400000" algn="tl" rotWithShape="0">
                      <a:srgbClr val="000000">
                        <a:alpha val="65000"/>
                      </a:srgbClr>
                    </a:outerShdw>
                  </a:effectLst>
                </a:rPr>
                <a:t>Total matching</a:t>
              </a:r>
            </a:p>
            <a:p>
              <a:pPr algn="ctr"/>
              <a:r>
                <a:rPr lang="en-US" sz="2800" b="1" spc="50" dirty="0" smtClean="0">
                  <a:ln w="11430"/>
                  <a:solidFill>
                    <a:srgbClr val="3366FF"/>
                  </a:solidFill>
                  <a:effectLst>
                    <a:outerShdw blurRad="76200" dist="50800" dir="5400000" algn="tl" rotWithShape="0">
                      <a:srgbClr val="000000">
                        <a:alpha val="65000"/>
                      </a:srgbClr>
                    </a:outerShdw>
                  </a:effectLst>
                </a:rPr>
                <a:t>contribution: $15,000</a:t>
              </a:r>
            </a:p>
          </p:txBody>
        </p:sp>
      </p:gr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2514600"/>
            <a:ext cx="3200400" cy="3200400"/>
          </a:xfrm>
          <a:prstGeom prst="rect">
            <a:avLst/>
          </a:prstGeom>
        </p:spPr>
      </p:pic>
    </p:spTree>
    <p:extLst>
      <p:ext uri="{BB962C8B-B14F-4D97-AF65-F5344CB8AC3E}">
        <p14:creationId xmlns:p14="http://schemas.microsoft.com/office/powerpoint/2010/main" val="2224108589"/>
      </p:ext>
    </p:extLst>
  </p:cSld>
  <p:clrMapOvr>
    <a:masterClrMapping/>
  </p:clrMapOvr>
  <mc:AlternateContent xmlns:mc="http://schemas.openxmlformats.org/markup-compatibility/2006" xmlns:p14="http://schemas.microsoft.com/office/powerpoint/2010/main">
    <mc:Choice Requires="p14">
      <p:transition spd="slow" p14:dur="2000" advClick="0" advTm="12000">
        <p:fade/>
      </p:transition>
    </mc:Choice>
    <mc:Fallback xmlns="">
      <p:transition xmlns:p14="http://schemas.microsoft.com/office/powerpoint/2010/main" spd="slow" advClick="0" advTm="12000">
        <p:fade/>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200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dissolve">
                                      <p:cBhvr>
                                        <p:cTn id="7" dur="2000"/>
                                        <p:tgtEl>
                                          <p:spTgt spid="1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itle 1"/>
          <p:cNvSpPr>
            <a:spLocks noGrp="1"/>
          </p:cNvSpPr>
          <p:nvPr>
            <p:ph type="title"/>
          </p:nvPr>
        </p:nvSpPr>
        <p:spPr>
          <a:xfrm>
            <a:off x="457200" y="274638"/>
            <a:ext cx="8229600" cy="1706562"/>
          </a:xfrm>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Food for the Cast &amp; Crew</a:t>
            </a:r>
            <a:b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br>
            <a:r>
              <a:rPr lang="en-US" sz="4000"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Provided By</a:t>
            </a:r>
            <a:endParaRPr lang="en-US" sz="40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endParaRPr>
          </a:p>
        </p:txBody>
      </p:sp>
      <p:pic>
        <p:nvPicPr>
          <p:cNvPr id="3" name="Picture 2"/>
          <p:cNvPicPr>
            <a:picLocks noChangeAspect="1"/>
          </p:cNvPicPr>
          <p:nvPr/>
        </p:nvPicPr>
        <p:blipFill rotWithShape="1">
          <a:blip r:embed="rId2"/>
          <a:srcRect t="25202" b="21518"/>
          <a:stretch/>
        </p:blipFill>
        <p:spPr>
          <a:xfrm>
            <a:off x="1574800" y="2926080"/>
            <a:ext cx="2540000" cy="1353312"/>
          </a:xfrm>
          <a:prstGeom prst="rect">
            <a:avLst/>
          </a:prstGeom>
        </p:spPr>
      </p:pic>
      <p:pic>
        <p:nvPicPr>
          <p:cNvPr id="4" name="Picture 3"/>
          <p:cNvPicPr>
            <a:picLocks noChangeAspect="1"/>
          </p:cNvPicPr>
          <p:nvPr/>
        </p:nvPicPr>
        <p:blipFill rotWithShape="1">
          <a:blip r:embed="rId3"/>
          <a:srcRect t="13666" b="6334"/>
          <a:stretch/>
        </p:blipFill>
        <p:spPr>
          <a:xfrm>
            <a:off x="4572000" y="3044952"/>
            <a:ext cx="3048000" cy="1097280"/>
          </a:xfrm>
          <a:prstGeom prst="rect">
            <a:avLst/>
          </a:prstGeom>
        </p:spPr>
      </p:pic>
    </p:spTree>
    <p:extLst>
      <p:ext uri="{BB962C8B-B14F-4D97-AF65-F5344CB8AC3E}">
        <p14:creationId xmlns:p14="http://schemas.microsoft.com/office/powerpoint/2010/main" val="3148622292"/>
      </p:ext>
    </p:extLst>
  </p:cSld>
  <p:clrMapOvr>
    <a:masterClrMapping/>
  </p:clrMapOvr>
  <mc:AlternateContent xmlns:mc="http://schemas.openxmlformats.org/markup-compatibility/2006" xmlns:p14="http://schemas.microsoft.com/office/powerpoint/2010/main">
    <mc:Choice Requires="p14">
      <p:transition spd="slow" p14:dur="2000" advClick="0" advTm="4000">
        <p:fade/>
      </p:transition>
    </mc:Choice>
    <mc:Fallback xmlns="">
      <p:transition xmlns:p14="http://schemas.microsoft.com/office/powerpoint/2010/main" spd="slow" advClick="0" advTm="4000">
        <p:fade/>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Gravity:  Earth vs. Krypton</a:t>
            </a:r>
          </a:p>
        </p:txBody>
      </p:sp>
      <p:pic>
        <p:nvPicPr>
          <p:cNvPr id="3" name="Picture 2"/>
          <p:cNvPicPr>
            <a:picLocks noChangeAspect="1"/>
          </p:cNvPicPr>
          <p:nvPr/>
        </p:nvPicPr>
        <p:blipFill>
          <a:blip r:embed="rId2"/>
          <a:stretch>
            <a:fillRect/>
          </a:stretch>
        </p:blipFill>
        <p:spPr>
          <a:xfrm>
            <a:off x="6248400" y="952500"/>
            <a:ext cx="2353235" cy="1828800"/>
          </a:xfrm>
          <a:prstGeom prst="rect">
            <a:avLst/>
          </a:prstGeom>
        </p:spPr>
      </p:pic>
      <p:sp>
        <p:nvSpPr>
          <p:cNvPr id="6" name="Content Placeholder 2"/>
          <p:cNvSpPr txBox="1">
            <a:spLocks/>
          </p:cNvSpPr>
          <p:nvPr/>
        </p:nvSpPr>
        <p:spPr>
          <a:xfrm>
            <a:off x="685800" y="952500"/>
            <a:ext cx="5334000" cy="1333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a:latin typeface="Calibri" charset="0"/>
                <a:ea typeface="ＭＳ Ｐゴシック" charset="0"/>
                <a:cs typeface="ＭＳ Ｐゴシック" charset="0"/>
              </a:rPr>
              <a:t>According to Action Comics #1 (June 1938), Superman’s </a:t>
            </a:r>
            <a:r>
              <a:rPr lang="en-US" sz="2600" dirty="0" smtClean="0">
                <a:latin typeface="Calibri" charset="0"/>
                <a:ea typeface="ＭＳ Ｐゴシック" charset="0"/>
                <a:cs typeface="ＭＳ Ｐゴシック" charset="0"/>
              </a:rPr>
              <a:t>could jump one </a:t>
            </a:r>
            <a:r>
              <a:rPr lang="en-US" sz="2600" dirty="0">
                <a:latin typeface="Calibri" charset="0"/>
                <a:ea typeface="ＭＳ Ｐゴシック" charset="0"/>
                <a:cs typeface="ＭＳ Ｐゴシック" charset="0"/>
              </a:rPr>
              <a:t>eighth of a mile</a:t>
            </a:r>
            <a:r>
              <a:rPr lang="en-US" sz="2600" dirty="0" smtClean="0">
                <a:latin typeface="Calibri" charset="0"/>
                <a:ea typeface="ＭＳ Ｐゴシック" charset="0"/>
                <a:cs typeface="ＭＳ Ｐゴシック" charset="0"/>
              </a:rPr>
              <a:t>, or 660 ft., on Earth.  </a:t>
            </a:r>
            <a:endParaRPr lang="en-US" sz="2600" dirty="0">
              <a:latin typeface="Calibri" charset="0"/>
              <a:ea typeface="ＭＳ Ｐゴシック" charset="0"/>
              <a:cs typeface="ＭＳ Ｐゴシック" charset="0"/>
            </a:endParaRPr>
          </a:p>
        </p:txBody>
      </p:sp>
      <p:sp>
        <p:nvSpPr>
          <p:cNvPr id="7" name="Content Placeholder 2"/>
          <p:cNvSpPr txBox="1">
            <a:spLocks/>
          </p:cNvSpPr>
          <p:nvPr/>
        </p:nvSpPr>
        <p:spPr>
          <a:xfrm>
            <a:off x="685800" y="2286000"/>
            <a:ext cx="7915834" cy="1676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THEORY:  Superman’s home world, </a:t>
            </a:r>
          </a:p>
          <a:p>
            <a:pPr marL="0" indent="0" eaLnBrk="1" hangingPunct="1">
              <a:spcBef>
                <a:spcPts val="0"/>
              </a:spcBef>
              <a:buNone/>
            </a:pPr>
            <a:r>
              <a:rPr lang="en-US" sz="2600" dirty="0" smtClean="0">
                <a:latin typeface="Calibri" charset="0"/>
                <a:ea typeface="ＭＳ Ｐゴシック" charset="0"/>
                <a:cs typeface="ＭＳ Ｐゴシック" charset="0"/>
              </a:rPr>
              <a:t>Krypton, had very strong gravity.  </a:t>
            </a:r>
          </a:p>
          <a:p>
            <a:pPr marL="0" indent="0" eaLnBrk="1" hangingPunct="1">
              <a:spcBef>
                <a:spcPts val="600"/>
              </a:spcBef>
              <a:buNone/>
            </a:pPr>
            <a:r>
              <a:rPr lang="en-US" sz="2600" dirty="0" smtClean="0">
                <a:latin typeface="Calibri" charset="0"/>
                <a:ea typeface="ＭＳ Ｐゴシック" charset="0"/>
                <a:cs typeface="ＭＳ Ｐゴシック" charset="0"/>
              </a:rPr>
              <a:t>Normal strength on Krypton = super strength on Earth.</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799" y="3886200"/>
            <a:ext cx="7915835" cy="990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a:t>
            </a:r>
            <a:r>
              <a:rPr lang="en-US" sz="2600" dirty="0">
                <a:latin typeface="Calibri" charset="0"/>
                <a:ea typeface="ＭＳ Ｐゴシック" charset="0"/>
                <a:cs typeface="ＭＳ Ｐゴシック" charset="0"/>
              </a:rPr>
              <a:t>for Superman to jump 660 ft</a:t>
            </a:r>
            <a:r>
              <a:rPr lang="en-US" sz="2600" dirty="0" smtClean="0">
                <a:latin typeface="Calibri" charset="0"/>
                <a:ea typeface="ＭＳ Ｐゴシック" charset="0"/>
                <a:cs typeface="ＭＳ Ｐゴシック" charset="0"/>
              </a:rPr>
              <a:t>., how many times stronger would Krypton’s gravity be than Earth’s?</a:t>
            </a:r>
            <a:endParaRPr lang="en-US" sz="2600" dirty="0">
              <a:latin typeface="Calibri" charset="0"/>
              <a:ea typeface="ＭＳ Ｐゴシック" charset="0"/>
              <a:cs typeface="ＭＳ Ｐゴシック" charset="0"/>
            </a:endParaRPr>
          </a:p>
        </p:txBody>
      </p:sp>
      <p:sp>
        <p:nvSpPr>
          <p:cNvPr id="9" name="Content Placeholder 2"/>
          <p:cNvSpPr txBox="1">
            <a:spLocks/>
          </p:cNvSpPr>
          <p:nvPr/>
        </p:nvSpPr>
        <p:spPr>
          <a:xfrm>
            <a:off x="1143000" y="5181600"/>
            <a:ext cx="6858000"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371600" algn="l"/>
                <a:tab pos="2806700" algn="l"/>
                <a:tab pos="4114800" algn="l"/>
                <a:tab pos="5549900" algn="l"/>
              </a:tabLst>
            </a:pPr>
            <a:r>
              <a:rPr lang="en-US" sz="2600" dirty="0" smtClean="0">
                <a:latin typeface="Calibri" charset="0"/>
                <a:ea typeface="ＭＳ Ｐゴシック" charset="0"/>
                <a:cs typeface="ＭＳ Ｐゴシック" charset="0"/>
              </a:rPr>
              <a:t>A) 5x	B) 10x	C) 15x	D) 30x	E) 100x</a:t>
            </a:r>
            <a:endParaRPr lang="en-US" sz="26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3733800" y="5029200"/>
            <a:ext cx="1452880" cy="82296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spTree>
  </p:cSld>
  <p:clrMapOvr>
    <a:masterClrMapping/>
  </p:clrMapOvr>
  <p:transition xmlns:p14="http://schemas.microsoft.com/office/powerpoint/2010/main" spd="slow" advClick="0" advTm="13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457200" y="274638"/>
            <a:ext cx="8229600" cy="944562"/>
          </a:xfrm>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smtClean="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Don’t </a:t>
            </a: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miss the Physics Fair!</a:t>
            </a:r>
          </a:p>
        </p:txBody>
      </p:sp>
      <p:sp>
        <p:nvSpPr>
          <p:cNvPr id="2" name="Content Placeholder 2"/>
          <p:cNvSpPr>
            <a:spLocks noGrp="1"/>
          </p:cNvSpPr>
          <p:nvPr>
            <p:ph sz="half" idx="1"/>
          </p:nvPr>
        </p:nvSpPr>
        <p:spPr>
          <a:xfrm>
            <a:off x="1295400" y="5105400"/>
            <a:ext cx="6861416" cy="1752600"/>
          </a:xfrm>
        </p:spPr>
        <p:txBody>
          <a:bodyPr/>
          <a:lstStyle/>
          <a:p>
            <a:pPr eaLnBrk="1" hangingPunct="1">
              <a:lnSpc>
                <a:spcPct val="90000"/>
              </a:lnSpc>
            </a:pPr>
            <a:r>
              <a:rPr lang="en-US" sz="2200" dirty="0">
                <a:solidFill>
                  <a:srgbClr val="000000"/>
                </a:solidFill>
                <a:latin typeface="Arial" charset="0"/>
                <a:ea typeface="ＭＳ Ｐゴシック" charset="0"/>
                <a:cs typeface="ＭＳ Ｐゴシック" charset="0"/>
              </a:rPr>
              <a:t>Hands-on activities and lab tours</a:t>
            </a:r>
          </a:p>
          <a:p>
            <a:pPr eaLnBrk="1" hangingPunct="1">
              <a:lnSpc>
                <a:spcPct val="90000"/>
              </a:lnSpc>
            </a:pPr>
            <a:r>
              <a:rPr lang="en-US" sz="2200" dirty="0">
                <a:solidFill>
                  <a:srgbClr val="000000"/>
                </a:solidFill>
                <a:latin typeface="Arial" charset="0"/>
                <a:ea typeface="ＭＳ Ｐゴシック" charset="0"/>
                <a:cs typeface="ＭＳ Ｐゴシック" charset="0"/>
              </a:rPr>
              <a:t>Meet scientists and students</a:t>
            </a:r>
          </a:p>
          <a:p>
            <a:pPr eaLnBrk="1" hangingPunct="1">
              <a:lnSpc>
                <a:spcPct val="90000"/>
              </a:lnSpc>
            </a:pPr>
            <a:r>
              <a:rPr lang="en-US" sz="2200" dirty="0">
                <a:solidFill>
                  <a:srgbClr val="000000"/>
                </a:solidFill>
                <a:latin typeface="Arial" charset="0"/>
                <a:ea typeface="ＭＳ Ｐゴシック" charset="0"/>
                <a:cs typeface="ＭＳ Ｐゴシック" charset="0"/>
              </a:rPr>
              <a:t>Free and open to the public. No tickets required.</a:t>
            </a:r>
          </a:p>
          <a:p>
            <a:pPr eaLnBrk="1" hangingPunct="1">
              <a:lnSpc>
                <a:spcPct val="90000"/>
              </a:lnSpc>
            </a:pPr>
            <a:r>
              <a:rPr lang="en-US" sz="2200" dirty="0">
                <a:solidFill>
                  <a:srgbClr val="000000"/>
                </a:solidFill>
                <a:latin typeface="Arial" charset="0"/>
                <a:ea typeface="ＭＳ Ｐゴシック" charset="0"/>
                <a:cs typeface="ＭＳ Ｐゴシック" charset="0"/>
              </a:rPr>
              <a:t>http://</a:t>
            </a:r>
            <a:r>
              <a:rPr lang="en-US" sz="2200" dirty="0" err="1">
                <a:solidFill>
                  <a:srgbClr val="000000"/>
                </a:solidFill>
                <a:latin typeface="Arial" charset="0"/>
                <a:ea typeface="ＭＳ Ｐゴシック" charset="0"/>
                <a:cs typeface="ＭＳ Ｐゴシック" charset="0"/>
              </a:rPr>
              <a:t>wonders.physics.wisc.edu</a:t>
            </a:r>
            <a:r>
              <a:rPr lang="en-US" sz="2200" dirty="0">
                <a:solidFill>
                  <a:srgbClr val="000000"/>
                </a:solidFill>
                <a:latin typeface="Arial" charset="0"/>
                <a:ea typeface="ＭＳ Ｐゴシック" charset="0"/>
                <a:cs typeface="ＭＳ Ｐゴシック" charset="0"/>
              </a:rPr>
              <a:t>/physics-</a:t>
            </a:r>
            <a:r>
              <a:rPr lang="en-US" sz="2200" dirty="0" err="1">
                <a:solidFill>
                  <a:srgbClr val="000000"/>
                </a:solidFill>
                <a:latin typeface="Arial" charset="0"/>
                <a:ea typeface="ＭＳ Ｐゴシック" charset="0"/>
                <a:cs typeface="ＭＳ Ｐゴシック" charset="0"/>
              </a:rPr>
              <a:t>fair.htm</a:t>
            </a:r>
            <a:endParaRPr lang="en-US" sz="2200" dirty="0">
              <a:solidFill>
                <a:srgbClr val="000000"/>
              </a:solidFill>
              <a:latin typeface="Arial" charset="0"/>
              <a:ea typeface="ＭＳ Ｐゴシック" charset="0"/>
              <a:cs typeface="ＭＳ Ｐゴシック" charset="0"/>
            </a:endParaRPr>
          </a:p>
        </p:txBody>
      </p:sp>
      <p:pic>
        <p:nvPicPr>
          <p:cNvPr id="3" name="Picture 2" descr="physics fair logo.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78281" y="1371600"/>
            <a:ext cx="6217919" cy="3657600"/>
          </a:xfrm>
          <a:prstGeom prst="rect">
            <a:avLst/>
          </a:prstGeom>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Super-Speed Sound Shift</a:t>
            </a:r>
          </a:p>
        </p:txBody>
      </p:sp>
      <p:sp>
        <p:nvSpPr>
          <p:cNvPr id="6" name="Content Placeholder 2"/>
          <p:cNvSpPr txBox="1">
            <a:spLocks/>
          </p:cNvSpPr>
          <p:nvPr/>
        </p:nvSpPr>
        <p:spPr>
          <a:xfrm>
            <a:off x="685798" y="977900"/>
            <a:ext cx="5638801" cy="20701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a:latin typeface="Calibri" charset="0"/>
                <a:ea typeface="ＭＳ Ｐゴシック" charset="0"/>
                <a:cs typeface="ＭＳ Ｐゴシック" charset="0"/>
              </a:rPr>
              <a:t>The Flash </a:t>
            </a:r>
            <a:r>
              <a:rPr lang="en-US" sz="2600" dirty="0" smtClean="0">
                <a:latin typeface="Calibri" charset="0"/>
                <a:ea typeface="ＭＳ Ｐゴシック" charset="0"/>
                <a:cs typeface="ＭＳ Ｐゴシック" charset="0"/>
              </a:rPr>
              <a:t>hears a </a:t>
            </a:r>
            <a:r>
              <a:rPr lang="en-US" sz="2600" dirty="0">
                <a:latin typeface="Calibri" charset="0"/>
                <a:ea typeface="ＭＳ Ｐゴシック" charset="0"/>
                <a:cs typeface="ＭＳ Ｐゴシック" charset="0"/>
              </a:rPr>
              <a:t>higher </a:t>
            </a:r>
            <a:r>
              <a:rPr lang="en-US" sz="2600" dirty="0" smtClean="0">
                <a:latin typeface="Calibri" charset="0"/>
                <a:ea typeface="ＭＳ Ｐゴシック" charset="0"/>
                <a:cs typeface="ＭＳ Ｐゴシック" charset="0"/>
              </a:rPr>
              <a:t>frequency when he runs toward </a:t>
            </a:r>
            <a:r>
              <a:rPr lang="en-US" sz="2600" dirty="0">
                <a:latin typeface="Calibri" charset="0"/>
                <a:ea typeface="ＭＳ Ｐゴシック" charset="0"/>
                <a:cs typeface="ＭＳ Ｐゴシック" charset="0"/>
              </a:rPr>
              <a:t>the source of </a:t>
            </a:r>
            <a:r>
              <a:rPr lang="en-US" sz="2600" dirty="0" smtClean="0">
                <a:latin typeface="Calibri" charset="0"/>
                <a:ea typeface="ＭＳ Ｐゴシック" charset="0"/>
                <a:cs typeface="ＭＳ Ｐゴシック" charset="0"/>
              </a:rPr>
              <a:t>a sound</a:t>
            </a:r>
            <a:r>
              <a:rPr lang="en-US" sz="2600" dirty="0">
                <a:latin typeface="Calibri" charset="0"/>
                <a:ea typeface="ＭＳ Ｐゴシック" charset="0"/>
                <a:cs typeface="ＭＳ Ｐゴシック" charset="0"/>
              </a:rPr>
              <a:t>. The faster he runs, the greater this shift in the </a:t>
            </a:r>
            <a:r>
              <a:rPr lang="en-US" sz="2600" dirty="0" smtClean="0">
                <a:latin typeface="Calibri" charset="0"/>
                <a:ea typeface="ＭＳ Ｐゴシック" charset="0"/>
                <a:cs typeface="ＭＳ Ｐゴシック" charset="0"/>
              </a:rPr>
              <a:t>frequency. This is </a:t>
            </a:r>
            <a:r>
              <a:rPr lang="en-US" sz="2600" dirty="0">
                <a:latin typeface="Calibri" charset="0"/>
                <a:ea typeface="ＭＳ Ｐゴシック" charset="0"/>
                <a:cs typeface="ＭＳ Ｐゴシック" charset="0"/>
              </a:rPr>
              <a:t>known as the Doppler </a:t>
            </a:r>
            <a:r>
              <a:rPr lang="en-US" sz="2600" dirty="0" smtClean="0">
                <a:latin typeface="Calibri" charset="0"/>
                <a:ea typeface="ＭＳ Ｐゴシック" charset="0"/>
                <a:cs typeface="ＭＳ Ｐゴシック" charset="0"/>
              </a:rPr>
              <a:t>effect.</a:t>
            </a:r>
          </a:p>
        </p:txBody>
      </p:sp>
      <p:sp>
        <p:nvSpPr>
          <p:cNvPr id="8" name="Content Placeholder 2"/>
          <p:cNvSpPr txBox="1">
            <a:spLocks/>
          </p:cNvSpPr>
          <p:nvPr/>
        </p:nvSpPr>
        <p:spPr>
          <a:xfrm>
            <a:off x="685799" y="3886200"/>
            <a:ext cx="5943601" cy="914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Flash hears a 166 cycles per second (Hz) sound.  He knows the actual sound is 100 Hz.  How fast is he running?</a:t>
            </a:r>
            <a:endParaRPr lang="en-US" sz="2600" dirty="0">
              <a:latin typeface="Calibri" charset="0"/>
              <a:ea typeface="ＭＳ Ｐゴシック" charset="0"/>
              <a:cs typeface="ＭＳ Ｐゴシック" charset="0"/>
            </a:endParaRPr>
          </a:p>
        </p:txBody>
      </p:sp>
      <p:sp>
        <p:nvSpPr>
          <p:cNvPr id="9" name="Content Placeholder 2"/>
          <p:cNvSpPr txBox="1">
            <a:spLocks/>
          </p:cNvSpPr>
          <p:nvPr/>
        </p:nvSpPr>
        <p:spPr>
          <a:xfrm>
            <a:off x="685799" y="5562600"/>
            <a:ext cx="7862994" cy="4572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485900" algn="l"/>
                <a:tab pos="2971800" algn="l"/>
                <a:tab pos="4457700" algn="l"/>
                <a:tab pos="5943600" algn="l"/>
              </a:tabLst>
            </a:pPr>
            <a:r>
              <a:rPr lang="en-US" sz="2000" dirty="0" smtClean="0">
                <a:latin typeface="Calibri" charset="0"/>
                <a:ea typeface="ＭＳ Ｐゴシック" charset="0"/>
                <a:cs typeface="ＭＳ Ｐゴシック" charset="0"/>
              </a:rPr>
              <a:t>A) 50 mph	B) 100 mph	C) 300 mph	D) 500 mph	E) 1,000 mph</a:t>
            </a:r>
            <a:endParaRPr lang="en-US" sz="20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5114008" y="5410200"/>
            <a:ext cx="1452880" cy="748145"/>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2" name="Picture 1"/>
          <p:cNvPicPr>
            <a:picLocks noChangeAspect="1"/>
          </p:cNvPicPr>
          <p:nvPr/>
        </p:nvPicPr>
        <p:blipFill rotWithShape="1">
          <a:blip r:embed="rId2"/>
          <a:srcRect l="27282" r="27860"/>
          <a:stretch/>
        </p:blipFill>
        <p:spPr>
          <a:xfrm>
            <a:off x="6506633" y="977900"/>
            <a:ext cx="2042160" cy="4114800"/>
          </a:xfrm>
          <a:prstGeom prst="rect">
            <a:avLst/>
          </a:prstGeom>
        </p:spPr>
      </p:pic>
      <p:pic>
        <p:nvPicPr>
          <p:cNvPr id="10" name="Picture 9"/>
          <p:cNvPicPr>
            <a:picLocks noChangeAspect="1"/>
          </p:cNvPicPr>
          <p:nvPr/>
        </p:nvPicPr>
        <p:blipFill rotWithShape="1">
          <a:blip r:embed="rId3"/>
          <a:srcRect l="24583"/>
          <a:stretch/>
        </p:blipFill>
        <p:spPr>
          <a:xfrm>
            <a:off x="3429000" y="3048000"/>
            <a:ext cx="2155755" cy="914400"/>
          </a:xfrm>
          <a:prstGeom prst="rect">
            <a:avLst/>
          </a:prstGeom>
        </p:spPr>
      </p:pic>
      <p:pic>
        <p:nvPicPr>
          <p:cNvPr id="12" name="Picture 11"/>
          <p:cNvPicPr>
            <a:picLocks noChangeAspect="1"/>
          </p:cNvPicPr>
          <p:nvPr/>
        </p:nvPicPr>
        <p:blipFill>
          <a:blip r:embed="rId4"/>
          <a:stretch>
            <a:fillRect/>
          </a:stretch>
        </p:blipFill>
        <p:spPr>
          <a:xfrm flipH="1">
            <a:off x="2274050" y="3060700"/>
            <a:ext cx="1154950" cy="914400"/>
          </a:xfrm>
          <a:prstGeom prst="rect">
            <a:avLst/>
          </a:prstGeom>
        </p:spPr>
      </p:pic>
    </p:spTree>
    <p:extLst>
      <p:ext uri="{BB962C8B-B14F-4D97-AF65-F5344CB8AC3E}">
        <p14:creationId xmlns:p14="http://schemas.microsoft.com/office/powerpoint/2010/main" val="955309840"/>
      </p:ext>
    </p:extLst>
  </p:cSld>
  <p:clrMapOvr>
    <a:masterClrMapping/>
  </p:clrMapOvr>
  <p:transition xmlns:p14="http://schemas.microsoft.com/office/powerpoint/2010/main" spd="slow" advClick="0" advTm="13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extLst/>
        </p:spPr>
        <p:txBody>
          <a:bodyPr>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Donations are welcome!</a:t>
            </a:r>
          </a:p>
        </p:txBody>
      </p:sp>
      <p:sp>
        <p:nvSpPr>
          <p:cNvPr id="2" name="Content Placeholder 2"/>
          <p:cNvSpPr>
            <a:spLocks noGrp="1"/>
          </p:cNvSpPr>
          <p:nvPr>
            <p:ph sz="half" idx="1"/>
          </p:nvPr>
        </p:nvSpPr>
        <p:spPr>
          <a:xfrm>
            <a:off x="228600" y="1600200"/>
            <a:ext cx="4572000" cy="3276600"/>
          </a:xfrm>
        </p:spPr>
        <p:txBody>
          <a:bodyPr/>
          <a:lstStyle/>
          <a:p>
            <a:pPr eaLnBrk="1" hangingPunct="1"/>
            <a:r>
              <a:rPr lang="en-US" sz="2400" dirty="0">
                <a:latin typeface="Arial" charset="0"/>
                <a:ea typeface="ＭＳ Ｐゴシック" charset="0"/>
                <a:cs typeface="ＭＳ Ｐゴシック" charset="0"/>
              </a:rPr>
              <a:t>Donations help us continue to present </a:t>
            </a:r>
            <a:r>
              <a:rPr lang="en-US" sz="2400" b="1" i="1" dirty="0">
                <a:latin typeface="Arial" charset="0"/>
                <a:ea typeface="ＭＳ Ｐゴシック" charset="0"/>
                <a:cs typeface="ＭＳ Ｐゴシック" charset="0"/>
              </a:rPr>
              <a:t>The Wonders of Physics </a:t>
            </a:r>
            <a:r>
              <a:rPr lang="en-US" sz="2400" dirty="0">
                <a:latin typeface="Arial" charset="0"/>
                <a:ea typeface="ＭＳ Ｐゴシック" charset="0"/>
                <a:cs typeface="ＭＳ Ｐゴシック" charset="0"/>
              </a:rPr>
              <a:t>year after year!</a:t>
            </a:r>
          </a:p>
          <a:p>
            <a:pPr eaLnBrk="1" hangingPunct="1"/>
            <a:r>
              <a:rPr lang="en-US" sz="2400" dirty="0">
                <a:latin typeface="Arial" charset="0"/>
                <a:ea typeface="ＭＳ Ｐゴシック" charset="0"/>
                <a:cs typeface="ＭＳ Ｐゴシック" charset="0"/>
              </a:rPr>
              <a:t>Donation bins are located outside of the lecture </a:t>
            </a:r>
            <a:r>
              <a:rPr lang="en-US" sz="2400" dirty="0" smtClean="0">
                <a:latin typeface="Arial" charset="0"/>
                <a:ea typeface="ＭＳ Ｐゴシック" charset="0"/>
                <a:cs typeface="ＭＳ Ｐゴシック" charset="0"/>
              </a:rPr>
              <a:t>room</a:t>
            </a:r>
            <a:endParaRPr lang="en-US" sz="2400" dirty="0">
              <a:latin typeface="Arial" charset="0"/>
              <a:ea typeface="ＭＳ Ｐゴシック" charset="0"/>
              <a:cs typeface="ＭＳ Ｐゴシック" charset="0"/>
            </a:endParaRPr>
          </a:p>
          <a:p>
            <a:pPr eaLnBrk="1" hangingPunct="1"/>
            <a:r>
              <a:rPr lang="en-US" sz="2400" b="1" i="1" dirty="0">
                <a:latin typeface="Arial" charset="0"/>
                <a:ea typeface="ＭＳ Ｐゴシック" charset="0"/>
                <a:cs typeface="ＭＳ Ｐゴシック" charset="0"/>
              </a:rPr>
              <a:t>Donate online!  </a:t>
            </a:r>
            <a:r>
              <a:rPr lang="en-US" sz="2400" dirty="0">
                <a:latin typeface="Arial" charset="0"/>
                <a:ea typeface="ＭＳ Ｐゴシック" charset="0"/>
                <a:cs typeface="ＭＳ Ｐゴシック" charset="0"/>
              </a:rPr>
              <a:t>Visit </a:t>
            </a:r>
            <a:r>
              <a:rPr lang="en-US" sz="2400" b="1" i="1" dirty="0">
                <a:latin typeface="Arial" charset="0"/>
                <a:ea typeface="ＭＳ Ｐゴシック" charset="0"/>
                <a:cs typeface="ＭＳ Ｐゴシック" charset="0"/>
              </a:rPr>
              <a:t>wonders.physics.wisc.edu </a:t>
            </a:r>
            <a:br>
              <a:rPr lang="en-US" sz="2400" b="1" i="1" dirty="0">
                <a:latin typeface="Arial" charset="0"/>
                <a:ea typeface="ＭＳ Ｐゴシック" charset="0"/>
                <a:cs typeface="ＭＳ Ｐゴシック" charset="0"/>
              </a:rPr>
            </a:br>
            <a:r>
              <a:rPr lang="en-US" sz="2400" dirty="0">
                <a:latin typeface="Arial" charset="0"/>
                <a:ea typeface="ＭＳ Ｐゴシック" charset="0"/>
                <a:cs typeface="ＭＳ Ｐゴシック" charset="0"/>
              </a:rPr>
              <a:t>and click the </a:t>
            </a:r>
            <a:r>
              <a:rPr lang="en-US" sz="2400" b="1" i="1" dirty="0">
                <a:latin typeface="Arial" charset="0"/>
                <a:ea typeface="ＭＳ Ｐゴシック" charset="0"/>
                <a:cs typeface="ＭＳ Ｐゴシック" charset="0"/>
              </a:rPr>
              <a:t>Donate</a:t>
            </a:r>
            <a:r>
              <a:rPr lang="en-US" sz="2400" dirty="0">
                <a:latin typeface="Arial" charset="0"/>
                <a:ea typeface="ＭＳ Ｐゴシック" charset="0"/>
                <a:cs typeface="ＭＳ Ｐゴシック" charset="0"/>
              </a:rPr>
              <a:t> </a:t>
            </a:r>
            <a:r>
              <a:rPr lang="en-US" sz="2400" dirty="0" smtClean="0">
                <a:latin typeface="Arial" charset="0"/>
                <a:ea typeface="ＭＳ Ｐゴシック" charset="0"/>
                <a:cs typeface="ＭＳ Ｐゴシック" charset="0"/>
              </a:rPr>
              <a:t>tab</a:t>
            </a:r>
            <a:endParaRPr lang="en-US" sz="2400" dirty="0">
              <a:latin typeface="Arial" charset="0"/>
              <a:ea typeface="ＭＳ Ｐゴシック" charset="0"/>
              <a:cs typeface="ＭＳ Ｐゴシック" charset="0"/>
            </a:endParaRPr>
          </a:p>
        </p:txBody>
      </p:sp>
      <p:pic>
        <p:nvPicPr>
          <p:cNvPr id="18435" name="Picture 2" descr="TWoP Logo - two tone.pn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4648200" y="1600200"/>
            <a:ext cx="3657600" cy="406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Oval 6"/>
          <p:cNvSpPr>
            <a:spLocks noChangeAspect="1"/>
          </p:cNvSpPr>
          <p:nvPr/>
        </p:nvSpPr>
        <p:spPr>
          <a:xfrm>
            <a:off x="2209800" y="4778682"/>
            <a:ext cx="3048000" cy="2032000"/>
          </a:xfrm>
          <a:prstGeom prst="ellipse">
            <a:avLst/>
          </a:prstGeom>
          <a:solidFill>
            <a:srgbClr val="FFFF00"/>
          </a:solidFill>
          <a:ln>
            <a:noFill/>
          </a:ln>
          <a:effectLst>
            <a:outerShdw blurRad="40000" dist="23000" dir="5400000" rotWithShape="0">
              <a:srgbClr val="000000">
                <a:alpha val="35000"/>
              </a:srgbClr>
            </a:outerShdw>
            <a:softEdge rad="419100"/>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Rectangle 7"/>
          <p:cNvSpPr/>
          <p:nvPr/>
        </p:nvSpPr>
        <p:spPr>
          <a:xfrm>
            <a:off x="2514600" y="5185082"/>
            <a:ext cx="2438400" cy="1215718"/>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b="1" spc="50" dirty="0" smtClean="0">
                <a:ln w="11430"/>
                <a:solidFill>
                  <a:srgbClr val="FF0000"/>
                </a:solidFill>
                <a:effectLst>
                  <a:outerShdw blurRad="76200" dist="50800" dir="5400000" algn="tl" rotWithShape="0">
                    <a:srgbClr val="000000">
                      <a:alpha val="65000"/>
                    </a:srgbClr>
                  </a:outerShdw>
                </a:effectLst>
              </a:rPr>
              <a:t>Donations matched</a:t>
            </a:r>
          </a:p>
          <a:p>
            <a:pPr algn="ctr"/>
            <a:r>
              <a:rPr lang="en-US" b="1" spc="50" dirty="0" smtClean="0">
                <a:ln w="11430"/>
                <a:solidFill>
                  <a:srgbClr val="FF0000"/>
                </a:solidFill>
                <a:effectLst>
                  <a:outerShdw blurRad="76200" dist="50800" dir="5400000" algn="tl" rotWithShape="0">
                    <a:srgbClr val="000000">
                      <a:alpha val="65000"/>
                    </a:srgbClr>
                  </a:outerShdw>
                </a:effectLst>
              </a:rPr>
              <a:t>through 2016!</a:t>
            </a:r>
          </a:p>
          <a:p>
            <a:pPr algn="ctr"/>
            <a:endParaRPr lang="en-US" sz="400" b="1" spc="50" dirty="0" smtClean="0">
              <a:ln w="11430"/>
              <a:solidFill>
                <a:srgbClr val="FF0000"/>
              </a:solidFill>
              <a:effectLst>
                <a:outerShdw blurRad="76200" dist="50800" dir="5400000" algn="tl" rotWithShape="0">
                  <a:srgbClr val="000000">
                    <a:alpha val="65000"/>
                  </a:srgbClr>
                </a:outerShdw>
              </a:effectLst>
            </a:endParaRPr>
          </a:p>
          <a:p>
            <a:pPr algn="ctr">
              <a:spcBef>
                <a:spcPts val="600"/>
              </a:spcBef>
            </a:pPr>
            <a:r>
              <a:rPr lang="en-US" sz="1400" b="1" spc="50" dirty="0" smtClean="0">
                <a:ln w="11430"/>
                <a:solidFill>
                  <a:srgbClr val="3366FF"/>
                </a:solidFill>
                <a:effectLst>
                  <a:outerShdw blurRad="76200" dist="50800" dir="5400000" algn="tl" rotWithShape="0">
                    <a:srgbClr val="000000">
                      <a:alpha val="65000"/>
                    </a:srgbClr>
                  </a:outerShdw>
                </a:effectLst>
              </a:rPr>
              <a:t>Total matching</a:t>
            </a:r>
          </a:p>
          <a:p>
            <a:pPr algn="ctr"/>
            <a:r>
              <a:rPr lang="en-US" sz="1400" b="1" spc="50" dirty="0" smtClean="0">
                <a:ln w="11430"/>
                <a:solidFill>
                  <a:srgbClr val="3366FF"/>
                </a:solidFill>
                <a:effectLst>
                  <a:outerShdw blurRad="76200" dist="50800" dir="5400000" algn="tl" rotWithShape="0">
                    <a:srgbClr val="000000">
                      <a:alpha val="65000"/>
                    </a:srgbClr>
                  </a:outerShdw>
                </a:effectLst>
              </a:rPr>
              <a:t>contribution: $15,000</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4800600"/>
            <a:ext cx="1828800" cy="1828800"/>
          </a:xfrm>
          <a:prstGeom prst="rect">
            <a:avLst/>
          </a:prstGeom>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Spider Power</a:t>
            </a:r>
          </a:p>
        </p:txBody>
      </p:sp>
      <p:sp>
        <p:nvSpPr>
          <p:cNvPr id="6" name="Content Placeholder 2"/>
          <p:cNvSpPr txBox="1">
            <a:spLocks/>
          </p:cNvSpPr>
          <p:nvPr/>
        </p:nvSpPr>
        <p:spPr>
          <a:xfrm>
            <a:off x="685800" y="952500"/>
            <a:ext cx="5943600" cy="1333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Peter Parker has been bitten by a radioactive spider, transforming him into Spider-Man!</a:t>
            </a:r>
            <a:endParaRPr lang="en-US" sz="2600" dirty="0">
              <a:latin typeface="Calibri" charset="0"/>
              <a:ea typeface="ＭＳ Ｐゴシック" charset="0"/>
              <a:cs typeface="ＭＳ Ｐゴシック" charset="0"/>
            </a:endParaRPr>
          </a:p>
        </p:txBody>
      </p:sp>
      <p:sp>
        <p:nvSpPr>
          <p:cNvPr id="7" name="Content Placeholder 2"/>
          <p:cNvSpPr txBox="1">
            <a:spLocks/>
          </p:cNvSpPr>
          <p:nvPr/>
        </p:nvSpPr>
        <p:spPr>
          <a:xfrm>
            <a:off x="685800" y="2286000"/>
            <a:ext cx="5943600" cy="990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THEORY:  Spider-Man now has the same powers as a spider.</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800" y="3276600"/>
            <a:ext cx="7915833" cy="1295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A spider can jump about 500 </a:t>
            </a:r>
          </a:p>
          <a:p>
            <a:pPr marL="0" indent="0" eaLnBrk="1" hangingPunct="1">
              <a:spcBef>
                <a:spcPts val="0"/>
              </a:spcBef>
              <a:buNone/>
            </a:pPr>
            <a:r>
              <a:rPr lang="en-US" sz="2600" dirty="0" smtClean="0">
                <a:latin typeface="Calibri" charset="0"/>
                <a:ea typeface="ＭＳ Ｐゴシック" charset="0"/>
                <a:cs typeface="ＭＳ Ｐゴシック" charset="0"/>
              </a:rPr>
              <a:t>times its height.  Peter is 6 ft. tall.  How high can he jump now, with his “spider powers”? </a:t>
            </a:r>
            <a:endParaRPr lang="en-US" sz="2600" dirty="0">
              <a:latin typeface="Calibri" charset="0"/>
              <a:ea typeface="ＭＳ Ｐゴシック" charset="0"/>
              <a:cs typeface="ＭＳ Ｐゴシック" charset="0"/>
            </a:endParaRPr>
          </a:p>
        </p:txBody>
      </p:sp>
      <p:sp>
        <p:nvSpPr>
          <p:cNvPr id="9" name="Content Placeholder 2"/>
          <p:cNvSpPr txBox="1">
            <a:spLocks/>
          </p:cNvSpPr>
          <p:nvPr/>
        </p:nvSpPr>
        <p:spPr>
          <a:xfrm>
            <a:off x="685799" y="5181600"/>
            <a:ext cx="7915833"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371600" algn="l"/>
                <a:tab pos="2743200" algn="l"/>
                <a:tab pos="4343400" algn="l"/>
                <a:tab pos="5549900" algn="l"/>
              </a:tabLst>
            </a:pPr>
            <a:r>
              <a:rPr lang="en-US" sz="2200" dirty="0" smtClean="0">
                <a:latin typeface="Calibri" charset="0"/>
                <a:ea typeface="ＭＳ Ｐゴシック" charset="0"/>
                <a:cs typeface="ＭＳ Ｐゴシック" charset="0"/>
              </a:rPr>
              <a:t>A) 50 </a:t>
            </a:r>
            <a:r>
              <a:rPr lang="en-US" sz="2200" dirty="0" err="1" smtClean="0">
                <a:latin typeface="Calibri" charset="0"/>
                <a:ea typeface="ＭＳ Ｐゴシック" charset="0"/>
                <a:cs typeface="ＭＳ Ｐゴシック" charset="0"/>
              </a:rPr>
              <a:t>ft</a:t>
            </a:r>
            <a:r>
              <a:rPr lang="en-US" sz="2200" dirty="0" smtClean="0">
                <a:latin typeface="Calibri" charset="0"/>
                <a:ea typeface="ＭＳ Ｐゴシック" charset="0"/>
                <a:cs typeface="ＭＳ Ｐゴシック" charset="0"/>
              </a:rPr>
              <a:t>	B) 500 </a:t>
            </a:r>
            <a:r>
              <a:rPr lang="en-US" sz="2200" dirty="0" err="1" smtClean="0">
                <a:latin typeface="Calibri" charset="0"/>
                <a:ea typeface="ＭＳ Ｐゴシック" charset="0"/>
                <a:cs typeface="ＭＳ Ｐゴシック" charset="0"/>
              </a:rPr>
              <a:t>ft</a:t>
            </a:r>
            <a:r>
              <a:rPr lang="en-US" sz="2200" dirty="0" smtClean="0">
                <a:latin typeface="Calibri" charset="0"/>
                <a:ea typeface="ＭＳ Ｐゴシック" charset="0"/>
                <a:cs typeface="ＭＳ Ｐゴシック" charset="0"/>
              </a:rPr>
              <a:t>	C) 1,000 </a:t>
            </a:r>
            <a:r>
              <a:rPr lang="en-US" sz="2200" dirty="0" err="1" smtClean="0">
                <a:latin typeface="Calibri" charset="0"/>
                <a:ea typeface="ＭＳ Ｐゴシック" charset="0"/>
                <a:cs typeface="ＭＳ Ｐゴシック" charset="0"/>
              </a:rPr>
              <a:t>ft</a:t>
            </a:r>
            <a:r>
              <a:rPr lang="en-US" sz="2200" dirty="0" smtClean="0">
                <a:latin typeface="Calibri" charset="0"/>
                <a:ea typeface="ＭＳ Ｐゴシック" charset="0"/>
                <a:cs typeface="ＭＳ Ｐゴシック" charset="0"/>
              </a:rPr>
              <a:t>	D) 3,000 </a:t>
            </a:r>
            <a:r>
              <a:rPr lang="en-US" sz="2200" dirty="0" err="1" smtClean="0">
                <a:latin typeface="Calibri" charset="0"/>
                <a:ea typeface="ＭＳ Ｐゴシック" charset="0"/>
                <a:cs typeface="ＭＳ Ｐゴシック" charset="0"/>
              </a:rPr>
              <a:t>ft</a:t>
            </a:r>
            <a:r>
              <a:rPr lang="en-US" sz="2200" dirty="0">
                <a:latin typeface="Calibri" charset="0"/>
                <a:ea typeface="ＭＳ Ｐゴシック" charset="0"/>
                <a:cs typeface="ＭＳ Ｐゴシック" charset="0"/>
              </a:rPr>
              <a:t>	</a:t>
            </a:r>
            <a:r>
              <a:rPr lang="en-US" sz="2200" dirty="0" smtClean="0">
                <a:latin typeface="Calibri" charset="0"/>
                <a:ea typeface="ＭＳ Ｐゴシック" charset="0"/>
                <a:cs typeface="ＭＳ Ｐゴシック" charset="0"/>
              </a:rPr>
              <a:t>	E) 10,000 </a:t>
            </a:r>
            <a:r>
              <a:rPr lang="en-US" sz="2200" dirty="0" err="1" smtClean="0">
                <a:latin typeface="Calibri" charset="0"/>
                <a:ea typeface="ＭＳ Ｐゴシック" charset="0"/>
                <a:cs typeface="ＭＳ Ｐゴシック" charset="0"/>
              </a:rPr>
              <a:t>ft</a:t>
            </a:r>
            <a:endParaRPr lang="en-US" sz="22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5023366" y="5029200"/>
            <a:ext cx="1452880" cy="82296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2" name="Picture 1"/>
          <p:cNvPicPr>
            <a:picLocks noChangeAspect="1"/>
          </p:cNvPicPr>
          <p:nvPr/>
        </p:nvPicPr>
        <p:blipFill>
          <a:blip r:embed="rId2"/>
          <a:stretch>
            <a:fillRect/>
          </a:stretch>
        </p:blipFill>
        <p:spPr>
          <a:xfrm>
            <a:off x="6727864" y="952500"/>
            <a:ext cx="1873770" cy="2743200"/>
          </a:xfrm>
          <a:prstGeom prst="rect">
            <a:avLst/>
          </a:prstGeom>
        </p:spPr>
      </p:pic>
    </p:spTree>
    <p:extLst>
      <p:ext uri="{BB962C8B-B14F-4D97-AF65-F5344CB8AC3E}">
        <p14:creationId xmlns:p14="http://schemas.microsoft.com/office/powerpoint/2010/main" val="4251584019"/>
      </p:ext>
    </p:extLst>
  </p:cSld>
  <p:clrMapOvr>
    <a:masterClrMapping/>
  </p:clrMapOvr>
  <p:transition xmlns:p14="http://schemas.microsoft.com/office/powerpoint/2010/main" spd="slow" advClick="0" advTm="13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Title 1"/>
          <p:cNvSpPr>
            <a:spLocks noGrp="1"/>
          </p:cNvSpPr>
          <p:nvPr>
            <p:ph type="title"/>
          </p:nvPr>
        </p:nvSpPr>
        <p:spPr>
          <a:xfrm>
            <a:off x="76200" y="107950"/>
            <a:ext cx="8915400" cy="1309688"/>
          </a:xfrm>
          <a:extLst/>
        </p:spPr>
        <p:txBody>
          <a:bodyPr>
            <a:norm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eaLnBrk="1" hangingPunct="1">
              <a:defRPr/>
            </a:pPr>
            <a:r>
              <a:rPr lang="en-US" sz="3600" i="1" spc="50" dirty="0">
                <a:ln w="11430"/>
                <a:solidFill>
                  <a:srgbClr val="FF0000"/>
                </a:solidFill>
                <a:effectLst>
                  <a:outerShdw blurRad="76200" dist="50800" dir="5400000" algn="tl" rotWithShape="0">
                    <a:srgbClr val="000000">
                      <a:alpha val="65000"/>
                    </a:srgbClr>
                  </a:outerShdw>
                </a:effectLst>
                <a:latin typeface="Impact"/>
                <a:ea typeface="ＭＳ Ｐゴシック" charset="0"/>
                <a:cs typeface="Impact"/>
              </a:rPr>
              <a:t>Physics Demonstrations: A Sourcebook for Teachers of Physics</a:t>
            </a:r>
          </a:p>
        </p:txBody>
      </p:sp>
      <p:sp>
        <p:nvSpPr>
          <p:cNvPr id="20482" name="Content Placeholder 2"/>
          <p:cNvSpPr>
            <a:spLocks noGrp="1"/>
          </p:cNvSpPr>
          <p:nvPr>
            <p:ph sz="half" idx="1"/>
          </p:nvPr>
        </p:nvSpPr>
        <p:spPr>
          <a:xfrm>
            <a:off x="228600" y="1600200"/>
            <a:ext cx="5334000" cy="4651375"/>
          </a:xfrm>
        </p:spPr>
        <p:txBody>
          <a:bodyPr/>
          <a:lstStyle/>
          <a:p>
            <a:pPr eaLnBrk="1" hangingPunct="1">
              <a:spcBef>
                <a:spcPts val="600"/>
              </a:spcBef>
              <a:buFont typeface="Wingdings 2" charset="0"/>
              <a:buChar char=""/>
            </a:pPr>
            <a:r>
              <a:rPr lang="en-US" sz="2600" dirty="0">
                <a:latin typeface="Calibri" charset="0"/>
                <a:ea typeface="ＭＳ Ｐゴシック" charset="0"/>
                <a:cs typeface="ＭＳ Ｐゴシック" charset="0"/>
              </a:rPr>
              <a:t>Professor Clint </a:t>
            </a:r>
            <a:r>
              <a:rPr lang="en-US" sz="2600" dirty="0" smtClean="0">
                <a:latin typeface="Calibri" charset="0"/>
                <a:ea typeface="ＭＳ Ｐゴシック" charset="0"/>
                <a:cs typeface="ＭＳ Ｐゴシック" charset="0"/>
              </a:rPr>
              <a:t>Sprott’</a:t>
            </a:r>
            <a:r>
              <a:rPr lang="en-US" altLang="ja-JP" sz="2600" dirty="0" smtClean="0">
                <a:latin typeface="Calibri" charset="0"/>
                <a:ea typeface="ＭＳ Ｐゴシック" charset="0"/>
                <a:cs typeface="ＭＳ Ｐゴシック" charset="0"/>
              </a:rPr>
              <a:t>s </a:t>
            </a:r>
            <a:r>
              <a:rPr lang="en-US" altLang="ja-JP" sz="2600" dirty="0">
                <a:latin typeface="Calibri" charset="0"/>
                <a:ea typeface="ＭＳ Ｐゴシック" charset="0"/>
                <a:cs typeface="ＭＳ Ｐゴシック" charset="0"/>
              </a:rPr>
              <a:t>book is a great resource for any science </a:t>
            </a:r>
            <a:r>
              <a:rPr lang="en-US" altLang="ja-JP" sz="2600" dirty="0" smtClean="0">
                <a:latin typeface="Calibri" charset="0"/>
                <a:ea typeface="ＭＳ Ｐゴシック" charset="0"/>
                <a:cs typeface="ＭＳ Ｐゴシック" charset="0"/>
              </a:rPr>
              <a:t>teacher</a:t>
            </a:r>
            <a:endParaRPr lang="en-US" altLang="ja-JP" sz="2600" dirty="0">
              <a:latin typeface="Calibri" charset="0"/>
              <a:ea typeface="ＭＳ Ｐゴシック" charset="0"/>
              <a:cs typeface="ＭＳ Ｐゴシック" charset="0"/>
            </a:endParaRPr>
          </a:p>
          <a:p>
            <a:pPr eaLnBrk="1" hangingPunct="1">
              <a:spcBef>
                <a:spcPts val="600"/>
              </a:spcBef>
              <a:buFont typeface="Wingdings 2" charset="0"/>
              <a:buChar char=""/>
            </a:pPr>
            <a:r>
              <a:rPr lang="en-US" sz="2600" dirty="0">
                <a:latin typeface="Calibri" charset="0"/>
                <a:ea typeface="ＭＳ Ｐゴシック" charset="0"/>
                <a:cs typeface="ＭＳ Ｐゴシック" charset="0"/>
              </a:rPr>
              <a:t>It contains detailed descriptions of 85 physics demonstrations used in The Wonders of </a:t>
            </a:r>
            <a:r>
              <a:rPr lang="en-US" sz="2600" dirty="0" smtClean="0">
                <a:latin typeface="Calibri" charset="0"/>
                <a:ea typeface="ＭＳ Ｐゴシック" charset="0"/>
                <a:cs typeface="ＭＳ Ｐゴシック" charset="0"/>
              </a:rPr>
              <a:t>Physics</a:t>
            </a:r>
            <a:endParaRPr lang="en-US" sz="2600" dirty="0">
              <a:latin typeface="Calibri" charset="0"/>
              <a:ea typeface="ＭＳ Ｐゴシック" charset="0"/>
              <a:cs typeface="ＭＳ Ｐゴシック" charset="0"/>
            </a:endParaRPr>
          </a:p>
          <a:p>
            <a:pPr eaLnBrk="1" hangingPunct="1">
              <a:spcBef>
                <a:spcPts val="600"/>
              </a:spcBef>
              <a:buFont typeface="Wingdings 2" charset="0"/>
              <a:buChar char=""/>
            </a:pPr>
            <a:r>
              <a:rPr lang="en-US" sz="2600" dirty="0">
                <a:latin typeface="Calibri" charset="0"/>
                <a:ea typeface="ＭＳ Ｐゴシック" charset="0"/>
                <a:cs typeface="ＭＳ Ｐゴシック" charset="0"/>
              </a:rPr>
              <a:t>Videos for </a:t>
            </a:r>
            <a:r>
              <a:rPr lang="en-US" sz="2600" dirty="0" smtClean="0">
                <a:latin typeface="Calibri" charset="0"/>
                <a:ea typeface="ＭＳ Ｐゴシック" charset="0"/>
                <a:cs typeface="ＭＳ Ｐゴシック" charset="0"/>
              </a:rPr>
              <a:t>the demonstrations </a:t>
            </a:r>
            <a:r>
              <a:rPr lang="en-US" sz="2600" dirty="0">
                <a:latin typeface="Calibri" charset="0"/>
                <a:ea typeface="ＭＳ Ｐゴシック" charset="0"/>
                <a:cs typeface="ＭＳ Ｐゴシック" charset="0"/>
              </a:rPr>
              <a:t>are online </a:t>
            </a:r>
            <a:r>
              <a:rPr lang="en-US" sz="2600" dirty="0" smtClean="0">
                <a:latin typeface="Calibri" charset="0"/>
                <a:ea typeface="ＭＳ Ｐゴシック" charset="0"/>
                <a:cs typeface="ＭＳ Ｐゴシック" charset="0"/>
              </a:rPr>
              <a:t>at:</a:t>
            </a:r>
            <a:r>
              <a:rPr lang="en-US" sz="2600" dirty="0">
                <a:latin typeface="Calibri" charset="0"/>
                <a:ea typeface="ＭＳ Ｐゴシック" charset="0"/>
                <a:cs typeface="ＭＳ Ｐゴシック" charset="0"/>
              </a:rPr>
              <a:t/>
            </a:r>
            <a:br>
              <a:rPr lang="en-US" sz="2600" dirty="0">
                <a:latin typeface="Calibri" charset="0"/>
                <a:ea typeface="ＭＳ Ｐゴシック" charset="0"/>
                <a:cs typeface="ＭＳ Ｐゴシック" charset="0"/>
              </a:rPr>
            </a:br>
            <a:r>
              <a:rPr lang="en-US" sz="800" dirty="0" smtClean="0">
                <a:latin typeface="Calibri" charset="0"/>
                <a:ea typeface="ＭＳ Ｐゴシック" charset="0"/>
                <a:cs typeface="ＭＳ Ｐゴシック" charset="0"/>
              </a:rPr>
              <a:t/>
            </a:r>
            <a:br>
              <a:rPr lang="en-US" sz="800" dirty="0" smtClean="0">
                <a:latin typeface="Calibri" charset="0"/>
                <a:ea typeface="ＭＳ Ｐゴシック" charset="0"/>
                <a:cs typeface="ＭＳ Ｐゴシック" charset="0"/>
              </a:rPr>
            </a:br>
            <a:r>
              <a:rPr lang="en-US" sz="2200" dirty="0" smtClean="0">
                <a:solidFill>
                  <a:srgbClr val="3366FF"/>
                </a:solidFill>
                <a:latin typeface="Calibri" charset="0"/>
                <a:ea typeface="ＭＳ Ｐゴシック" charset="0"/>
                <a:cs typeface="ＭＳ Ｐゴシック" charset="0"/>
              </a:rPr>
              <a:t>http</a:t>
            </a:r>
            <a:r>
              <a:rPr lang="en-US" sz="2200" dirty="0">
                <a:solidFill>
                  <a:srgbClr val="3366FF"/>
                </a:solidFill>
                <a:latin typeface="Calibri" charset="0"/>
                <a:ea typeface="ＭＳ Ｐゴシック" charset="0"/>
                <a:cs typeface="ＭＳ Ｐゴシック" charset="0"/>
              </a:rPr>
              <a:t>://</a:t>
            </a:r>
            <a:r>
              <a:rPr lang="en-US" sz="2200" dirty="0" err="1">
                <a:solidFill>
                  <a:srgbClr val="3366FF"/>
                </a:solidFill>
                <a:latin typeface="Calibri" charset="0"/>
                <a:ea typeface="ＭＳ Ｐゴシック" charset="0"/>
                <a:cs typeface="ＭＳ Ｐゴシック" charset="0"/>
              </a:rPr>
              <a:t>physicsdemonstrationsvideos.com</a:t>
            </a:r>
            <a:r>
              <a:rPr lang="en-US" sz="2200" dirty="0" smtClean="0">
                <a:solidFill>
                  <a:srgbClr val="3366FF"/>
                </a:solidFill>
                <a:latin typeface="Calibri" charset="0"/>
                <a:ea typeface="ＭＳ Ｐゴシック" charset="0"/>
                <a:cs typeface="ＭＳ Ｐゴシック" charset="0"/>
              </a:rPr>
              <a:t>/</a:t>
            </a:r>
          </a:p>
          <a:p>
            <a:pPr eaLnBrk="1" hangingPunct="1">
              <a:spcBef>
                <a:spcPts val="600"/>
              </a:spcBef>
              <a:buFont typeface="Wingdings 2" charset="0"/>
              <a:buChar char=""/>
            </a:pPr>
            <a:r>
              <a:rPr lang="en-US" sz="2600" dirty="0" smtClean="0">
                <a:latin typeface="Calibri" charset="0"/>
                <a:ea typeface="ＭＳ Ｐゴシック" charset="0"/>
                <a:cs typeface="ＭＳ Ｐゴシック" charset="0"/>
              </a:rPr>
              <a:t>It </a:t>
            </a:r>
            <a:r>
              <a:rPr lang="en-US" sz="2600" dirty="0">
                <a:latin typeface="Calibri" charset="0"/>
                <a:ea typeface="ＭＳ Ｐゴシック" charset="0"/>
                <a:cs typeface="ＭＳ Ｐゴシック" charset="0"/>
              </a:rPr>
              <a:t>is available on </a:t>
            </a:r>
            <a:r>
              <a:rPr lang="en-US" sz="2600" dirty="0" err="1">
                <a:latin typeface="Calibri" charset="0"/>
                <a:ea typeface="ＭＳ Ｐゴシック" charset="0"/>
                <a:cs typeface="ＭＳ Ｐゴシック" charset="0"/>
              </a:rPr>
              <a:t>amazon.com</a:t>
            </a:r>
            <a:r>
              <a:rPr lang="en-US" sz="2600" dirty="0">
                <a:latin typeface="Calibri" charset="0"/>
                <a:ea typeface="ＭＳ Ｐゴシック" charset="0"/>
                <a:cs typeface="ＭＳ Ｐゴシック" charset="0"/>
              </a:rPr>
              <a:t> for </a:t>
            </a:r>
            <a:r>
              <a:rPr lang="en-US" sz="2600" dirty="0" smtClean="0">
                <a:latin typeface="Calibri" charset="0"/>
                <a:ea typeface="ＭＳ Ｐゴシック" charset="0"/>
                <a:cs typeface="ＭＳ Ｐゴシック" charset="0"/>
              </a:rPr>
              <a:t>$49.95</a:t>
            </a:r>
            <a:endParaRPr lang="en-US" sz="2600" dirty="0">
              <a:latin typeface="Calibri" charset="0"/>
              <a:ea typeface="ＭＳ Ｐゴシック" charset="0"/>
              <a:cs typeface="ＭＳ Ｐゴシック" charset="0"/>
            </a:endParaRPr>
          </a:p>
        </p:txBody>
      </p:sp>
      <p:pic>
        <p:nvPicPr>
          <p:cNvPr id="20483" name="Picture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62600" y="1752600"/>
            <a:ext cx="3244850" cy="393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xmlns:p14="http://schemas.microsoft.com/office/powerpoint/2010/main" spd="slow" advClick="0" advTm="10000">
    <p:pull/>
  </p:transition>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4" name="TextBox 5"/>
          <p:cNvSpPr txBox="1">
            <a:spLocks noChangeArrowheads="1"/>
          </p:cNvSpPr>
          <p:nvPr/>
        </p:nvSpPr>
        <p:spPr bwMode="auto">
          <a:xfrm>
            <a:off x="77788" y="152400"/>
            <a:ext cx="907097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sz="2400">
                <a:solidFill>
                  <a:schemeClr val="tx1"/>
                </a:solidFill>
                <a:latin typeface="Arial" charset="0"/>
                <a:ea typeface="ＭＳ Ｐゴシック" charset="0"/>
                <a:cs typeface="ＭＳ Ｐゴシック" charset="0"/>
              </a:defRPr>
            </a:lvl1pPr>
            <a:lvl2pPr marL="37931725" indent="-37474525" eaLnBrk="0" hangingPunct="0">
              <a:defRPr sz="2400">
                <a:solidFill>
                  <a:schemeClr val="tx1"/>
                </a:solidFill>
                <a:latin typeface="Arial" charset="0"/>
                <a:ea typeface="ＭＳ Ｐゴシック" charset="0"/>
              </a:defRPr>
            </a:lvl2pPr>
            <a:lvl3pPr eaLnBrk="0" hangingPunct="0">
              <a:defRPr sz="2400">
                <a:solidFill>
                  <a:schemeClr val="tx1"/>
                </a:solidFill>
                <a:latin typeface="Arial" charset="0"/>
                <a:ea typeface="ＭＳ Ｐゴシック" charset="0"/>
              </a:defRPr>
            </a:lvl3pPr>
            <a:lvl4pPr eaLnBrk="0" hangingPunct="0">
              <a:defRPr sz="2400">
                <a:solidFill>
                  <a:schemeClr val="tx1"/>
                </a:solidFill>
                <a:latin typeface="Arial" charset="0"/>
                <a:ea typeface="ＭＳ Ｐゴシック" charset="0"/>
              </a:defRPr>
            </a:lvl4pPr>
            <a:lvl5pPr eaLnBrk="0" hangingPunct="0">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defRPr/>
            </a:pPr>
            <a:r>
              <a:rPr lang="en-US" sz="3200" i="1" spc="50" dirty="0" smtClean="0">
                <a:ln w="11430"/>
                <a:solidFill>
                  <a:srgbClr val="FF0000"/>
                </a:solidFill>
                <a:effectLst>
                  <a:outerShdw blurRad="76200" dist="50800" dir="5400000" algn="tl" rotWithShape="0">
                    <a:srgbClr val="000000">
                      <a:alpha val="65000"/>
                    </a:srgbClr>
                  </a:outerShdw>
                </a:effectLst>
                <a:latin typeface="Impact"/>
                <a:cs typeface="Impact"/>
              </a:rPr>
              <a:t>Magnetic Levitation</a:t>
            </a:r>
          </a:p>
        </p:txBody>
      </p:sp>
      <p:sp>
        <p:nvSpPr>
          <p:cNvPr id="6" name="Content Placeholder 2"/>
          <p:cNvSpPr txBox="1">
            <a:spLocks/>
          </p:cNvSpPr>
          <p:nvPr/>
        </p:nvSpPr>
        <p:spPr>
          <a:xfrm>
            <a:off x="685800" y="952500"/>
            <a:ext cx="5943600" cy="13335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Super-</a:t>
            </a:r>
            <a:r>
              <a:rPr lang="en-US" sz="2600" dirty="0" err="1" smtClean="0">
                <a:latin typeface="Calibri" charset="0"/>
                <a:ea typeface="ＭＳ Ｐゴシック" charset="0"/>
                <a:cs typeface="ＭＳ Ｐゴシック" charset="0"/>
              </a:rPr>
              <a:t>villian</a:t>
            </a:r>
            <a:r>
              <a:rPr lang="en-US" sz="2600" dirty="0" smtClean="0">
                <a:latin typeface="Calibri" charset="0"/>
                <a:ea typeface="ＭＳ Ｐゴシック" charset="0"/>
                <a:cs typeface="ＭＳ Ｐゴシック" charset="0"/>
              </a:rPr>
              <a:t> Magneto has the power to generate and control magnetic fields.</a:t>
            </a:r>
            <a:endParaRPr lang="en-US" sz="2600" dirty="0">
              <a:latin typeface="Calibri" charset="0"/>
              <a:ea typeface="ＭＳ Ｐゴシック" charset="0"/>
              <a:cs typeface="ＭＳ Ｐゴシック" charset="0"/>
            </a:endParaRPr>
          </a:p>
        </p:txBody>
      </p:sp>
      <p:sp>
        <p:nvSpPr>
          <p:cNvPr id="7" name="Content Placeholder 2"/>
          <p:cNvSpPr txBox="1">
            <a:spLocks/>
          </p:cNvSpPr>
          <p:nvPr/>
        </p:nvSpPr>
        <p:spPr>
          <a:xfrm>
            <a:off x="685800" y="1905000"/>
            <a:ext cx="5943600" cy="16002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THEORY:  water weakly repels magnetic fields (diamagnetism), so Magneto could pick YOU up! (Water makes up about 60% of  our bodies).</a:t>
            </a:r>
            <a:endParaRPr lang="en-US" sz="2600" dirty="0">
              <a:latin typeface="Calibri" charset="0"/>
              <a:ea typeface="ＭＳ Ｐゴシック" charset="0"/>
              <a:cs typeface="ＭＳ Ｐゴシック" charset="0"/>
            </a:endParaRPr>
          </a:p>
        </p:txBody>
      </p:sp>
      <p:sp>
        <p:nvSpPr>
          <p:cNvPr id="8" name="Content Placeholder 2"/>
          <p:cNvSpPr txBox="1">
            <a:spLocks/>
          </p:cNvSpPr>
          <p:nvPr/>
        </p:nvSpPr>
        <p:spPr>
          <a:xfrm>
            <a:off x="685800" y="3581400"/>
            <a:ext cx="7915833" cy="12954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pPr>
            <a:r>
              <a:rPr lang="en-US" sz="2600" dirty="0" smtClean="0">
                <a:latin typeface="Calibri" charset="0"/>
                <a:ea typeface="ＭＳ Ｐゴシック" charset="0"/>
                <a:cs typeface="ＭＳ Ｐゴシック" charset="0"/>
              </a:rPr>
              <a:t>QUESTION:  how strong would Magneto’s magnetic field need to be to pick you up?  (In multiples of Earth’s magnetic field).</a:t>
            </a:r>
            <a:endParaRPr lang="en-US" sz="2600" dirty="0">
              <a:latin typeface="Calibri" charset="0"/>
              <a:ea typeface="ＭＳ Ｐゴシック" charset="0"/>
              <a:cs typeface="ＭＳ Ｐゴシック" charset="0"/>
            </a:endParaRPr>
          </a:p>
        </p:txBody>
      </p:sp>
      <p:sp>
        <p:nvSpPr>
          <p:cNvPr id="9" name="Content Placeholder 2"/>
          <p:cNvSpPr txBox="1">
            <a:spLocks/>
          </p:cNvSpPr>
          <p:nvPr/>
        </p:nvSpPr>
        <p:spPr>
          <a:xfrm>
            <a:off x="685799" y="5181600"/>
            <a:ext cx="7915833" cy="609600"/>
          </a:xfrm>
          <a:prstGeom prst="rect">
            <a:avLst/>
          </a:prstGeom>
        </p:spPr>
        <p:txBody>
          <a:bodyPr/>
          <a:lst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ＭＳ Ｐゴシック" pitchFamily="-28" charset="-128"/>
                <a:cs typeface="ＭＳ Ｐゴシック" pitchFamily="-28" charset="-128"/>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ＭＳ Ｐゴシック" pitchFamily="-28" charset="-128"/>
                <a:cs typeface="+mn-cs"/>
              </a:defRPr>
            </a:lvl2pPr>
            <a:lvl3pPr marL="1143000" indent="-228600" algn="l" defTabSz="457200" rtl="0" eaLnBrk="0" fontAlgn="base" hangingPunct="0">
              <a:spcBef>
                <a:spcPct val="20000"/>
              </a:spcBef>
              <a:spcAft>
                <a:spcPct val="0"/>
              </a:spcAft>
              <a:buFont typeface="Arial" charset="0"/>
              <a:buChar char="•"/>
              <a:defRPr sz="2400" kern="1200">
                <a:solidFill>
                  <a:schemeClr val="tx1"/>
                </a:solidFill>
                <a:latin typeface="+mn-lt"/>
                <a:ea typeface="ＭＳ Ｐゴシック" pitchFamily="-28" charset="-128"/>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ＭＳ Ｐゴシック" pitchFamily="-28"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eaLnBrk="1" hangingPunct="1">
              <a:spcBef>
                <a:spcPts val="0"/>
              </a:spcBef>
              <a:buNone/>
              <a:tabLst>
                <a:tab pos="1371600" algn="l"/>
                <a:tab pos="2743200" algn="l"/>
                <a:tab pos="4343400" algn="l"/>
                <a:tab pos="5549900" algn="l"/>
              </a:tabLst>
            </a:pPr>
            <a:r>
              <a:rPr lang="en-US" sz="2200" dirty="0" smtClean="0">
                <a:latin typeface="Calibri" charset="0"/>
                <a:ea typeface="ＭＳ Ｐゴシック" charset="0"/>
                <a:cs typeface="ＭＳ Ｐゴシック" charset="0"/>
              </a:rPr>
              <a:t>A) 2,000x   B) 20,000x   C) 200,000x   D) 2,000,000x   E) 10,000,000x</a:t>
            </a:r>
            <a:endParaRPr lang="en-US" sz="2200" dirty="0">
              <a:latin typeface="Calibri" charset="0"/>
              <a:ea typeface="ＭＳ Ｐゴシック" charset="0"/>
              <a:cs typeface="ＭＳ Ｐゴシック" charset="0"/>
            </a:endParaRPr>
          </a:p>
        </p:txBody>
      </p:sp>
      <p:sp>
        <p:nvSpPr>
          <p:cNvPr id="4" name="Footer Placeholder 3"/>
          <p:cNvSpPr>
            <a:spLocks noGrp="1"/>
          </p:cNvSpPr>
          <p:nvPr>
            <p:ph type="ftr" sz="quarter" idx="11"/>
          </p:nvPr>
        </p:nvSpPr>
        <p:spPr>
          <a:xfrm>
            <a:off x="2133600" y="6356350"/>
            <a:ext cx="6629400" cy="365125"/>
          </a:xfrm>
        </p:spPr>
        <p:txBody>
          <a:bodyPr/>
          <a:lstStyle/>
          <a:p>
            <a:pPr algn="r">
              <a:defRPr/>
            </a:pPr>
            <a:r>
              <a:rPr lang="en-US" dirty="0" smtClean="0">
                <a:solidFill>
                  <a:schemeClr val="tx1"/>
                </a:solidFill>
                <a:latin typeface="Arial"/>
              </a:rPr>
              <a:t>From “The </a:t>
            </a:r>
            <a:r>
              <a:rPr lang="en-US" dirty="0">
                <a:solidFill>
                  <a:schemeClr val="tx1"/>
                </a:solidFill>
                <a:latin typeface="Arial"/>
              </a:rPr>
              <a:t>Physics of </a:t>
            </a:r>
            <a:r>
              <a:rPr lang="en-US" dirty="0" smtClean="0">
                <a:solidFill>
                  <a:schemeClr val="tx1"/>
                </a:solidFill>
                <a:latin typeface="Arial"/>
              </a:rPr>
              <a:t>Superheroes”, </a:t>
            </a:r>
            <a:r>
              <a:rPr lang="en-US" dirty="0">
                <a:solidFill>
                  <a:schemeClr val="tx1"/>
                </a:solidFill>
                <a:latin typeface="Arial"/>
              </a:rPr>
              <a:t>James </a:t>
            </a:r>
            <a:r>
              <a:rPr lang="en-US" dirty="0" err="1" smtClean="0">
                <a:solidFill>
                  <a:schemeClr val="tx1"/>
                </a:solidFill>
                <a:latin typeface="Arial"/>
              </a:rPr>
              <a:t>Kakalios</a:t>
            </a:r>
            <a:r>
              <a:rPr lang="en-US" dirty="0" smtClean="0">
                <a:solidFill>
                  <a:schemeClr val="tx1"/>
                </a:solidFill>
                <a:latin typeface="Arial"/>
              </a:rPr>
              <a:t>, September </a:t>
            </a:r>
            <a:r>
              <a:rPr lang="en-US" dirty="0">
                <a:solidFill>
                  <a:schemeClr val="tx1"/>
                </a:solidFill>
                <a:latin typeface="Arial"/>
              </a:rPr>
              <a:t>21, </a:t>
            </a:r>
            <a:r>
              <a:rPr lang="en-US" dirty="0" smtClean="0">
                <a:solidFill>
                  <a:schemeClr val="tx1"/>
                </a:solidFill>
                <a:latin typeface="Arial"/>
              </a:rPr>
              <a:t>2006.  Gotham Books.</a:t>
            </a:r>
            <a:endParaRPr lang="en-US" dirty="0">
              <a:solidFill>
                <a:schemeClr val="tx1"/>
              </a:solidFill>
              <a:latin typeface="Arial"/>
            </a:endParaRPr>
          </a:p>
        </p:txBody>
      </p:sp>
      <p:sp>
        <p:nvSpPr>
          <p:cNvPr id="11" name="Oval 10"/>
          <p:cNvSpPr/>
          <p:nvPr/>
        </p:nvSpPr>
        <p:spPr>
          <a:xfrm>
            <a:off x="3347720" y="5003800"/>
            <a:ext cx="1452880" cy="822960"/>
          </a:xfrm>
          <a:prstGeom prst="ellipse">
            <a:avLst/>
          </a:prstGeom>
          <a:noFill/>
          <a:ln w="76200" cmpd="sng">
            <a:solidFill>
              <a:srgbClr val="FF0000"/>
            </a:solidFill>
          </a:ln>
        </p:spPr>
        <p:style>
          <a:lnRef idx="1">
            <a:schemeClr val="accent1"/>
          </a:lnRef>
          <a:fillRef idx="3">
            <a:schemeClr val="accent1"/>
          </a:fillRef>
          <a:effectRef idx="2">
            <a:schemeClr val="accent1"/>
          </a:effectRef>
          <a:fontRef idx="minor">
            <a:schemeClr val="lt1"/>
          </a:fontRef>
        </p:style>
        <p:txBody>
          <a:bodyPr/>
          <a:lstStyle/>
          <a:p>
            <a:endParaRPr lang="en-US">
              <a:noFill/>
            </a:endParaRPr>
          </a:p>
        </p:txBody>
      </p:sp>
      <p:pic>
        <p:nvPicPr>
          <p:cNvPr id="10" name="Picture 9"/>
          <p:cNvPicPr>
            <a:picLocks noChangeAspect="1"/>
          </p:cNvPicPr>
          <p:nvPr/>
        </p:nvPicPr>
        <p:blipFill>
          <a:blip r:embed="rId2"/>
          <a:stretch>
            <a:fillRect/>
          </a:stretch>
        </p:blipFill>
        <p:spPr>
          <a:xfrm>
            <a:off x="7204633" y="737176"/>
            <a:ext cx="1397000" cy="2730500"/>
          </a:xfrm>
          <a:prstGeom prst="rect">
            <a:avLst/>
          </a:prstGeom>
        </p:spPr>
      </p:pic>
    </p:spTree>
    <p:extLst>
      <p:ext uri="{BB962C8B-B14F-4D97-AF65-F5344CB8AC3E}">
        <p14:creationId xmlns:p14="http://schemas.microsoft.com/office/powerpoint/2010/main" val="3324515944"/>
      </p:ext>
    </p:extLst>
  </p:cSld>
  <p:clrMapOvr>
    <a:masterClrMapping/>
  </p:clrMapOvr>
  <p:transition xmlns:p14="http://schemas.microsoft.com/office/powerpoint/2010/main" spd="slow" advClick="0" advTm="15000">
    <p:pull/>
  </p:transition>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1000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25259</TotalTime>
  <Words>1521</Words>
  <Application>Microsoft Macintosh PowerPoint</Application>
  <PresentationFormat>On-screen Show (4:3)</PresentationFormat>
  <Paragraphs>131</Paragraphs>
  <Slides>25</Slides>
  <Notes>0</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Office Theme</vt:lpstr>
      <vt:lpstr>PowerPoint Presentation</vt:lpstr>
      <vt:lpstr>The Wonders of Physics Traveling Show can visit your school!</vt:lpstr>
      <vt:lpstr>PowerPoint Presentation</vt:lpstr>
      <vt:lpstr>Don’t miss the Physics Fair!</vt:lpstr>
      <vt:lpstr>PowerPoint Presentation</vt:lpstr>
      <vt:lpstr>Donations are welcome!</vt:lpstr>
      <vt:lpstr>PowerPoint Presentation</vt:lpstr>
      <vt:lpstr>Physics Demonstrations: A Sourcebook for Teachers of Physics</vt:lpstr>
      <vt:lpstr>PowerPoint Presentation</vt:lpstr>
      <vt:lpstr>Professor Clint Sprott</vt:lpstr>
      <vt:lpstr>PowerPoint Presentation</vt:lpstr>
      <vt:lpstr>The Wonders of Physics shows are available on DVD and online!</vt:lpstr>
      <vt:lpstr>PowerPoint Presentation</vt:lpstr>
      <vt:lpstr>PowerPoint Presentation</vt:lpstr>
      <vt:lpstr>The 33nd year of  The Wonders of Physics!</vt:lpstr>
      <vt:lpstr>PowerPoint Presentation</vt:lpstr>
      <vt:lpstr>PowerPoint Presentation</vt:lpstr>
      <vt:lpstr>After the show…</vt:lpstr>
      <vt:lpstr>PowerPoint Presentation</vt:lpstr>
      <vt:lpstr>Don’t miss  Science Expeditions 2016!</vt:lpstr>
      <vt:lpstr>Funding Support</vt:lpstr>
      <vt:lpstr>Funding Support</vt:lpstr>
      <vt:lpstr>Funding Support</vt:lpstr>
      <vt:lpstr>Funding Support</vt:lpstr>
      <vt:lpstr>Food for the Cast &amp; Crew Provided By</vt:lpstr>
    </vt:vector>
  </TitlesOfParts>
  <Company>UW Madison</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Plasma Physics</dc:creator>
  <cp:lastModifiedBy>Mike Randall</cp:lastModifiedBy>
  <cp:revision>121</cp:revision>
  <dcterms:created xsi:type="dcterms:W3CDTF">2011-02-01T17:29:14Z</dcterms:created>
  <dcterms:modified xsi:type="dcterms:W3CDTF">2016-02-11T01:29:55Z</dcterms:modified>
</cp:coreProperties>
</file>