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Tahoma"/>
      <p:regular r:id="rId19"/>
      <p:bold r:id="rId20"/>
    </p:embeddedFont>
    <p:embeddedFont>
      <p:font typeface="Arial Black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ArialBlack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Tahoma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d3d122771_3_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4d3d122771_3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d3d122771_3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4d3d122771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8" name="Google Shape;28;p2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9" name="Google Shape;29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" name="Google Shape;30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" name="Google Shape;31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31479F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79F">
                <a:alpha val="49803"/>
              </a:srgbClr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>
                <a:alpha val="80000"/>
              </a:srgbClr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31479F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" name="Google Shape;13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9" name="Google Shape;13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0" name="Google Shape;14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4" name="Google Shape;14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8" name="Google Shape;14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54" name="Google Shape;15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" name="Google Shape;15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59" name="Google Shape;15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63" name="Google Shape;16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4" name="Google Shape;16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70" name="Google Shape;17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76" name="Google Shape;17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9528300" y="5710630"/>
            <a:ext cx="2622109" cy="1026587"/>
            <a:chOff x="1056145" y="4369659"/>
            <a:chExt cx="2622109" cy="1026587"/>
          </a:xfrm>
        </p:grpSpPr>
        <p:grpSp>
          <p:nvGrpSpPr>
            <p:cNvPr id="50" name="Google Shape;50;p3"/>
            <p:cNvGrpSpPr/>
            <p:nvPr/>
          </p:nvGrpSpPr>
          <p:grpSpPr>
            <a:xfrm>
              <a:off x="1151017" y="4631269"/>
              <a:ext cx="2435878" cy="457200"/>
              <a:chOff x="1113905" y="1509129"/>
              <a:chExt cx="2435878" cy="457200"/>
            </a:xfrm>
          </p:grpSpPr>
          <p:sp>
            <p:nvSpPr>
              <p:cNvPr id="51" name="Google Shape;51;p3"/>
              <p:cNvSpPr/>
              <p:nvPr/>
            </p:nvSpPr>
            <p:spPr>
              <a:xfrm>
                <a:off x="1113905" y="1509129"/>
                <a:ext cx="457200" cy="457200"/>
              </a:xfrm>
              <a:prstGeom prst="rect">
                <a:avLst/>
              </a:prstGeom>
              <a:solidFill>
                <a:srgbClr val="4FACF3"/>
              </a:solidFill>
              <a:ln cap="rnd" cmpd="sng" w="19050">
                <a:solidFill>
                  <a:srgbClr val="0218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607617" y="1509129"/>
                <a:ext cx="457200" cy="457200"/>
              </a:xfrm>
              <a:prstGeom prst="rect">
                <a:avLst/>
              </a:prstGeom>
              <a:solidFill>
                <a:schemeClr val="accent2"/>
              </a:solidFill>
              <a:ln cap="rnd" cmpd="sng" w="19050">
                <a:solidFill>
                  <a:srgbClr val="0B76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H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101329" y="1509129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cap="rnd" cmpd="sng" w="19050">
                <a:solidFill>
                  <a:srgbClr val="384B9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39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2595041" y="1509129"/>
                <a:ext cx="457200" cy="457200"/>
              </a:xfrm>
              <a:prstGeom prst="rect">
                <a:avLst/>
              </a:prstGeom>
              <a:solidFill>
                <a:schemeClr val="accent4"/>
              </a:solidFill>
              <a:ln cap="rnd" cmpd="sng" w="19050">
                <a:solidFill>
                  <a:srgbClr val="22725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Si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092583" y="1509129"/>
                <a:ext cx="457200" cy="457200"/>
              </a:xfrm>
              <a:prstGeom prst="rect">
                <a:avLst/>
              </a:prstGeom>
              <a:solidFill>
                <a:srgbClr val="93A3DE"/>
              </a:solidFill>
              <a:ln cap="rnd" cmpd="sng" w="19050">
                <a:solidFill>
                  <a:srgbClr val="202F6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55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Cs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56" name="Google Shape;56;p3"/>
            <p:cNvSpPr txBox="1"/>
            <p:nvPr/>
          </p:nvSpPr>
          <p:spPr>
            <a:xfrm>
              <a:off x="1056145" y="4369659"/>
              <a:ext cx="12939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The Wonders of</a:t>
              </a:r>
              <a:endParaRPr b="1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57;p3"/>
            <p:cNvSpPr txBox="1"/>
            <p:nvPr/>
          </p:nvSpPr>
          <p:spPr>
            <a:xfrm>
              <a:off x="3038335" y="5088469"/>
              <a:ext cx="6399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2019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9528300" y="5710630"/>
            <a:ext cx="2622109" cy="1026587"/>
            <a:chOff x="1056145" y="4369659"/>
            <a:chExt cx="2622109" cy="1026587"/>
          </a:xfrm>
        </p:grpSpPr>
        <p:grpSp>
          <p:nvGrpSpPr>
            <p:cNvPr id="72" name="Google Shape;72;p5"/>
            <p:cNvGrpSpPr/>
            <p:nvPr/>
          </p:nvGrpSpPr>
          <p:grpSpPr>
            <a:xfrm>
              <a:off x="1151017" y="4631269"/>
              <a:ext cx="2435878" cy="457200"/>
              <a:chOff x="1113905" y="1509129"/>
              <a:chExt cx="2435878" cy="457200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113905" y="1509129"/>
                <a:ext cx="457200" cy="457200"/>
              </a:xfrm>
              <a:prstGeom prst="rect">
                <a:avLst/>
              </a:prstGeom>
              <a:solidFill>
                <a:srgbClr val="4FACF3"/>
              </a:solidFill>
              <a:ln cap="rnd" cmpd="sng" w="19050">
                <a:solidFill>
                  <a:srgbClr val="0218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1607617" y="1509129"/>
                <a:ext cx="457200" cy="457200"/>
              </a:xfrm>
              <a:prstGeom prst="rect">
                <a:avLst/>
              </a:prstGeom>
              <a:solidFill>
                <a:schemeClr val="accent2"/>
              </a:solidFill>
              <a:ln cap="rnd" cmpd="sng" w="19050">
                <a:solidFill>
                  <a:srgbClr val="0B76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H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2101329" y="1509129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cap="rnd" cmpd="sng" w="19050">
                <a:solidFill>
                  <a:srgbClr val="384B9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39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2595041" y="1509129"/>
                <a:ext cx="457200" cy="457200"/>
              </a:xfrm>
              <a:prstGeom prst="rect">
                <a:avLst/>
              </a:prstGeom>
              <a:solidFill>
                <a:schemeClr val="accent4"/>
              </a:solidFill>
              <a:ln cap="rnd" cmpd="sng" w="19050">
                <a:solidFill>
                  <a:srgbClr val="22725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Si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3092583" y="1509129"/>
                <a:ext cx="457200" cy="457200"/>
              </a:xfrm>
              <a:prstGeom prst="rect">
                <a:avLst/>
              </a:prstGeom>
              <a:solidFill>
                <a:srgbClr val="93A3DE"/>
              </a:solidFill>
              <a:ln cap="rnd" cmpd="sng" w="19050">
                <a:solidFill>
                  <a:srgbClr val="202F6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55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Cs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78" name="Google Shape;78;p5"/>
            <p:cNvSpPr txBox="1"/>
            <p:nvPr/>
          </p:nvSpPr>
          <p:spPr>
            <a:xfrm>
              <a:off x="1056145" y="4369659"/>
              <a:ext cx="12939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The Wonders of</a:t>
              </a:r>
              <a:endParaRPr b="1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79;p5"/>
            <p:cNvSpPr txBox="1"/>
            <p:nvPr/>
          </p:nvSpPr>
          <p:spPr>
            <a:xfrm>
              <a:off x="3038335" y="5088469"/>
              <a:ext cx="6399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2019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3" name="Google Shape;83;p6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4" name="Google Shape;84;p6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5" name="Google Shape;85;p6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6" name="Google Shape;86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4" name="Google Shape;94;p7"/>
          <p:cNvGrpSpPr/>
          <p:nvPr/>
        </p:nvGrpSpPr>
        <p:grpSpPr>
          <a:xfrm>
            <a:off x="9528300" y="5710630"/>
            <a:ext cx="2622109" cy="1026587"/>
            <a:chOff x="1056145" y="4369659"/>
            <a:chExt cx="2622109" cy="1026587"/>
          </a:xfrm>
        </p:grpSpPr>
        <p:grpSp>
          <p:nvGrpSpPr>
            <p:cNvPr id="95" name="Google Shape;95;p7"/>
            <p:cNvGrpSpPr/>
            <p:nvPr/>
          </p:nvGrpSpPr>
          <p:grpSpPr>
            <a:xfrm>
              <a:off x="1151017" y="4631269"/>
              <a:ext cx="2435878" cy="457200"/>
              <a:chOff x="1113905" y="1509129"/>
              <a:chExt cx="2435878" cy="457200"/>
            </a:xfrm>
          </p:grpSpPr>
          <p:sp>
            <p:nvSpPr>
              <p:cNvPr id="96" name="Google Shape;96;p7"/>
              <p:cNvSpPr/>
              <p:nvPr/>
            </p:nvSpPr>
            <p:spPr>
              <a:xfrm>
                <a:off x="1113905" y="1509129"/>
                <a:ext cx="457200" cy="457200"/>
              </a:xfrm>
              <a:prstGeom prst="rect">
                <a:avLst/>
              </a:prstGeom>
              <a:solidFill>
                <a:srgbClr val="4FACF3"/>
              </a:solidFill>
              <a:ln cap="rnd" cmpd="sng" w="19050">
                <a:solidFill>
                  <a:srgbClr val="0218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97" name="Google Shape;97;p7"/>
              <p:cNvSpPr/>
              <p:nvPr/>
            </p:nvSpPr>
            <p:spPr>
              <a:xfrm>
                <a:off x="1607617" y="1509129"/>
                <a:ext cx="457200" cy="457200"/>
              </a:xfrm>
              <a:prstGeom prst="rect">
                <a:avLst/>
              </a:prstGeom>
              <a:solidFill>
                <a:schemeClr val="accent2"/>
              </a:solidFill>
              <a:ln cap="rnd" cmpd="sng" w="19050">
                <a:solidFill>
                  <a:srgbClr val="0B76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H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98" name="Google Shape;98;p7"/>
              <p:cNvSpPr/>
              <p:nvPr/>
            </p:nvSpPr>
            <p:spPr>
              <a:xfrm>
                <a:off x="2101329" y="1509129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cap="rnd" cmpd="sng" w="19050">
                <a:solidFill>
                  <a:srgbClr val="384B9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39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99" name="Google Shape;99;p7"/>
              <p:cNvSpPr/>
              <p:nvPr/>
            </p:nvSpPr>
            <p:spPr>
              <a:xfrm>
                <a:off x="2595041" y="1509129"/>
                <a:ext cx="457200" cy="457200"/>
              </a:xfrm>
              <a:prstGeom prst="rect">
                <a:avLst/>
              </a:prstGeom>
              <a:solidFill>
                <a:schemeClr val="accent4"/>
              </a:solidFill>
              <a:ln cap="rnd" cmpd="sng" w="19050">
                <a:solidFill>
                  <a:srgbClr val="22725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Si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0" name="Google Shape;100;p7"/>
              <p:cNvSpPr/>
              <p:nvPr/>
            </p:nvSpPr>
            <p:spPr>
              <a:xfrm>
                <a:off x="3092583" y="1509129"/>
                <a:ext cx="457200" cy="457200"/>
              </a:xfrm>
              <a:prstGeom prst="rect">
                <a:avLst/>
              </a:prstGeom>
              <a:solidFill>
                <a:srgbClr val="93A3DE"/>
              </a:solidFill>
              <a:ln cap="rnd" cmpd="sng" w="19050">
                <a:solidFill>
                  <a:srgbClr val="202F6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55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Cs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101" name="Google Shape;101;p7"/>
            <p:cNvSpPr txBox="1"/>
            <p:nvPr/>
          </p:nvSpPr>
          <p:spPr>
            <a:xfrm>
              <a:off x="1056145" y="4369659"/>
              <a:ext cx="12939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The Wonders of</a:t>
              </a:r>
              <a:endParaRPr b="1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2" name="Google Shape;102;p7"/>
            <p:cNvSpPr txBox="1"/>
            <p:nvPr/>
          </p:nvSpPr>
          <p:spPr>
            <a:xfrm>
              <a:off x="3038335" y="5088469"/>
              <a:ext cx="6399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2019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9528300" y="5710630"/>
            <a:ext cx="2622109" cy="1026587"/>
            <a:chOff x="1056145" y="4369659"/>
            <a:chExt cx="2622109" cy="1026587"/>
          </a:xfrm>
        </p:grpSpPr>
        <p:grpSp>
          <p:nvGrpSpPr>
            <p:cNvPr id="108" name="Google Shape;108;p8"/>
            <p:cNvGrpSpPr/>
            <p:nvPr/>
          </p:nvGrpSpPr>
          <p:grpSpPr>
            <a:xfrm>
              <a:off x="1151017" y="4631269"/>
              <a:ext cx="2435878" cy="457200"/>
              <a:chOff x="1113905" y="1509129"/>
              <a:chExt cx="2435878" cy="457200"/>
            </a:xfrm>
          </p:grpSpPr>
          <p:sp>
            <p:nvSpPr>
              <p:cNvPr id="109" name="Google Shape;109;p8"/>
              <p:cNvSpPr/>
              <p:nvPr/>
            </p:nvSpPr>
            <p:spPr>
              <a:xfrm>
                <a:off x="1113905" y="1509129"/>
                <a:ext cx="457200" cy="457200"/>
              </a:xfrm>
              <a:prstGeom prst="rect">
                <a:avLst/>
              </a:prstGeom>
              <a:solidFill>
                <a:srgbClr val="4FACF3"/>
              </a:solidFill>
              <a:ln cap="rnd" cmpd="sng" w="19050">
                <a:solidFill>
                  <a:srgbClr val="0218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>
                <a:off x="1607617" y="1509129"/>
                <a:ext cx="457200" cy="457200"/>
              </a:xfrm>
              <a:prstGeom prst="rect">
                <a:avLst/>
              </a:prstGeom>
              <a:solidFill>
                <a:schemeClr val="accent2"/>
              </a:solidFill>
              <a:ln cap="rnd" cmpd="sng" w="19050">
                <a:solidFill>
                  <a:srgbClr val="0B76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H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>
                <a:off x="2101329" y="1509129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cap="rnd" cmpd="sng" w="19050">
                <a:solidFill>
                  <a:srgbClr val="384B9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39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>
                <a:off x="2595041" y="1509129"/>
                <a:ext cx="457200" cy="457200"/>
              </a:xfrm>
              <a:prstGeom prst="rect">
                <a:avLst/>
              </a:prstGeom>
              <a:solidFill>
                <a:schemeClr val="accent4"/>
              </a:solidFill>
              <a:ln cap="rnd" cmpd="sng" w="19050">
                <a:solidFill>
                  <a:srgbClr val="22725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Si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3092583" y="1509129"/>
                <a:ext cx="457200" cy="457200"/>
              </a:xfrm>
              <a:prstGeom prst="rect">
                <a:avLst/>
              </a:prstGeom>
              <a:solidFill>
                <a:srgbClr val="93A3DE"/>
              </a:solidFill>
              <a:ln cap="rnd" cmpd="sng" w="19050">
                <a:solidFill>
                  <a:srgbClr val="202F6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55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Cs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114" name="Google Shape;114;p8"/>
            <p:cNvSpPr txBox="1"/>
            <p:nvPr/>
          </p:nvSpPr>
          <p:spPr>
            <a:xfrm>
              <a:off x="1056145" y="4369659"/>
              <a:ext cx="12939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The Wonders of</a:t>
              </a:r>
              <a:endParaRPr b="1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8"/>
            <p:cNvSpPr txBox="1"/>
            <p:nvPr/>
          </p:nvSpPr>
          <p:spPr>
            <a:xfrm>
              <a:off x="3038335" y="5088469"/>
              <a:ext cx="6399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2019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9" name="Google Shape;119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120" name="Google Shape;12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31479F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79F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31479F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1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8"/>
          <p:cNvGrpSpPr/>
          <p:nvPr/>
        </p:nvGrpSpPr>
        <p:grpSpPr>
          <a:xfrm>
            <a:off x="1113905" y="493466"/>
            <a:ext cx="7922030" cy="3842032"/>
            <a:chOff x="290945" y="373550"/>
            <a:chExt cx="7201596" cy="3240838"/>
          </a:xfrm>
        </p:grpSpPr>
        <p:grpSp>
          <p:nvGrpSpPr>
            <p:cNvPr id="184" name="Google Shape;184;p18"/>
            <p:cNvGrpSpPr/>
            <p:nvPr/>
          </p:nvGrpSpPr>
          <p:grpSpPr>
            <a:xfrm>
              <a:off x="290945" y="373550"/>
              <a:ext cx="7201596" cy="2228334"/>
              <a:chOff x="290945" y="373550"/>
              <a:chExt cx="7201596" cy="2228334"/>
            </a:xfrm>
          </p:grpSpPr>
          <p:sp>
            <p:nvSpPr>
              <p:cNvPr id="185" name="Google Shape;185;p18"/>
              <p:cNvSpPr txBox="1"/>
              <p:nvPr/>
            </p:nvSpPr>
            <p:spPr>
              <a:xfrm>
                <a:off x="290945" y="373550"/>
                <a:ext cx="5684926" cy="856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60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The Wonders of</a:t>
                </a:r>
                <a:endParaRPr b="1" sz="6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6" name="Google Shape;186;p18"/>
              <p:cNvSpPr/>
              <p:nvPr/>
            </p:nvSpPr>
            <p:spPr>
              <a:xfrm>
                <a:off x="290945" y="1230284"/>
                <a:ext cx="1371600" cy="1371600"/>
              </a:xfrm>
              <a:prstGeom prst="rect">
                <a:avLst/>
              </a:prstGeom>
              <a:solidFill>
                <a:srgbClr val="4FACF3"/>
              </a:solidFill>
              <a:ln cap="rnd" cmpd="sng" w="19050">
                <a:solidFill>
                  <a:srgbClr val="0218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</a:t>
                </a:r>
                <a:endParaRPr sz="8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>
                <a:off x="1748444" y="1230284"/>
                <a:ext cx="1371600" cy="1371600"/>
              </a:xfrm>
              <a:prstGeom prst="rect">
                <a:avLst/>
              </a:prstGeom>
              <a:solidFill>
                <a:schemeClr val="accent2"/>
              </a:solidFill>
              <a:ln cap="rnd" cmpd="sng" w="19050">
                <a:solidFill>
                  <a:srgbClr val="0B76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H</a:t>
                </a:r>
                <a:endParaRPr sz="8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88" name="Google Shape;188;p18"/>
              <p:cNvSpPr/>
              <p:nvPr/>
            </p:nvSpPr>
            <p:spPr>
              <a:xfrm>
                <a:off x="3205943" y="1230284"/>
                <a:ext cx="1371600" cy="1371600"/>
              </a:xfrm>
              <a:prstGeom prst="rect">
                <a:avLst/>
              </a:prstGeom>
              <a:solidFill>
                <a:schemeClr val="accent1"/>
              </a:solidFill>
              <a:ln cap="rnd" cmpd="sng" w="19050">
                <a:solidFill>
                  <a:srgbClr val="384B9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39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</a:t>
                </a:r>
                <a:endParaRPr sz="8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89" name="Google Shape;189;p18"/>
              <p:cNvSpPr/>
              <p:nvPr/>
            </p:nvSpPr>
            <p:spPr>
              <a:xfrm>
                <a:off x="4663442" y="1230284"/>
                <a:ext cx="1371600" cy="1371600"/>
              </a:xfrm>
              <a:prstGeom prst="rect">
                <a:avLst/>
              </a:prstGeom>
              <a:solidFill>
                <a:schemeClr val="accent4"/>
              </a:solidFill>
              <a:ln cap="rnd" cmpd="sng" w="19050">
                <a:solidFill>
                  <a:srgbClr val="22725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Si</a:t>
                </a:r>
                <a:endParaRPr sz="8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>
                <a:off x="6120941" y="1230284"/>
                <a:ext cx="1371600" cy="1371600"/>
              </a:xfrm>
              <a:prstGeom prst="rect">
                <a:avLst/>
              </a:prstGeom>
              <a:solidFill>
                <a:srgbClr val="93A3DE"/>
              </a:solidFill>
              <a:ln cap="rnd" cmpd="sng" w="19050">
                <a:solidFill>
                  <a:srgbClr val="202F6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55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Cs</a:t>
                </a:r>
                <a:endParaRPr sz="8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191" name="Google Shape;191;p18"/>
            <p:cNvSpPr txBox="1"/>
            <p:nvPr/>
          </p:nvSpPr>
          <p:spPr>
            <a:xfrm>
              <a:off x="5185463" y="2601884"/>
              <a:ext cx="2307078" cy="101250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2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2019</a:t>
              </a:r>
              <a:endParaRPr b="1" sz="7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92" name="Google Shape;192;p18"/>
          <p:cNvSpPr txBox="1"/>
          <p:nvPr/>
        </p:nvSpPr>
        <p:spPr>
          <a:xfrm>
            <a:off x="99752" y="5054138"/>
            <a:ext cx="942918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“The Physics of the Elements”</a:t>
            </a:r>
            <a:endParaRPr b="1" sz="4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400"/>
              <a:t>Don’t miss the physics fair!</a:t>
            </a:r>
            <a:endParaRPr sz="4400"/>
          </a:p>
        </p:txBody>
      </p:sp>
      <p:sp>
        <p:nvSpPr>
          <p:cNvPr id="258" name="Google Shape;258;p2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/>
              <a:t>Hands-on activities and lab tours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/>
              <a:t>Meet scientists and students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/>
              <a:t>Free and open to the public. No tickets required.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/>
              <a:t>http://</a:t>
            </a:r>
            <a:r>
              <a:rPr lang="en-US" sz="2000"/>
              <a:t>wonders.physics.wisc.edu/physics-fair.htm</a:t>
            </a:r>
            <a:endParaRPr/>
          </a:p>
          <a:p>
            <a:pPr indent="-251459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None/>
            </a:pPr>
            <a:r>
              <a:t/>
            </a:r>
            <a:endParaRPr/>
          </a:p>
          <a:p>
            <a:pPr indent="-251459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b="1" lang="en-US" sz="3600">
                <a:solidFill>
                  <a:srgbClr val="351C75"/>
                </a:solidFill>
              </a:rPr>
              <a:t>Saturday, February 16</a:t>
            </a:r>
            <a:r>
              <a:rPr b="1" baseline="30000" lang="en-US" sz="3600">
                <a:solidFill>
                  <a:srgbClr val="351C75"/>
                </a:solidFill>
              </a:rPr>
              <a:t>th</a:t>
            </a:r>
            <a:endParaRPr b="1" sz="3600">
              <a:solidFill>
                <a:srgbClr val="351C75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b="1" lang="en-US" sz="3600">
                <a:solidFill>
                  <a:srgbClr val="351C75"/>
                </a:solidFill>
              </a:rPr>
              <a:t>from 11 am to 4 pm</a:t>
            </a:r>
            <a:endParaRPr b="1">
              <a:solidFill>
                <a:srgbClr val="351C75"/>
              </a:solidFill>
            </a:endParaRPr>
          </a:p>
          <a:p>
            <a:pPr indent="-251459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There are two types of people in this world:</a:t>
            </a:r>
            <a:endParaRPr/>
          </a:p>
        </p:txBody>
      </p:sp>
      <p:sp>
        <p:nvSpPr>
          <p:cNvPr id="264" name="Google Shape;264;p2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/>
              <a:t>1. Those who can extrapolate from incomplete data.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 sz="4000"/>
              <a:t>The Wonders of Physics shows are available on DVD and online!</a:t>
            </a:r>
            <a:endParaRPr sz="4000"/>
          </a:p>
        </p:txBody>
      </p:sp>
      <p:sp>
        <p:nvSpPr>
          <p:cNvPr id="270" name="Google Shape;270;p2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/>
              <a:t>Order any of the past 35 years of shows on DVD, or order the whole set!</a:t>
            </a:r>
            <a:endParaRPr/>
          </a:p>
          <a:p>
            <a:pPr indent="-231140" lvl="0" marL="342900" rtl="0" algn="l">
              <a:spcBef>
                <a:spcPts val="1000"/>
              </a:spcBef>
              <a:spcAft>
                <a:spcPts val="0"/>
              </a:spcAft>
              <a:buSzPts val="1760"/>
              <a:buFont typeface="Arial"/>
              <a:buNone/>
            </a:pPr>
            <a:r>
              <a:t/>
            </a:r>
            <a:endParaRPr sz="22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/>
              <a:t>Click the Gallery tab on our website to watch all of the past shows online</a:t>
            </a:r>
            <a:endParaRPr/>
          </a:p>
        </p:txBody>
      </p:sp>
      <p:pic>
        <p:nvPicPr>
          <p:cNvPr id="271" name="Google Shape;27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8907" y="4191000"/>
            <a:ext cx="3148131" cy="236109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9"/>
          <p:cNvSpPr txBox="1"/>
          <p:nvPr/>
        </p:nvSpPr>
        <p:spPr>
          <a:xfrm>
            <a:off x="1558007" y="4325109"/>
            <a:ext cx="4461792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DVDs are available at the Wonders of Physics information table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Most of the elements in the periodic table are…</a:t>
            </a:r>
            <a:endParaRPr/>
          </a:p>
        </p:txBody>
      </p:sp>
      <p:sp>
        <p:nvSpPr>
          <p:cNvPr id="278" name="Google Shape;278;p30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Gases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Semiconductors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Metals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Liquids</a:t>
            </a:r>
            <a:endParaRPr/>
          </a:p>
          <a:p>
            <a:pPr indent="-139700" lvl="0" marL="342900" rtl="0" algn="l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</p:txBody>
      </p:sp>
      <p:sp>
        <p:nvSpPr>
          <p:cNvPr id="279" name="Google Shape;279;p30"/>
          <p:cNvSpPr/>
          <p:nvPr/>
        </p:nvSpPr>
        <p:spPr>
          <a:xfrm>
            <a:off x="476649" y="3623625"/>
            <a:ext cx="2549100" cy="714900"/>
          </a:xfrm>
          <a:prstGeom prst="rect">
            <a:avLst/>
          </a:prstGeom>
          <a:noFill/>
          <a:ln cap="flat" cmpd="sng" w="38100">
            <a:solidFill>
              <a:srgbClr val="3147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3823855" y="4338524"/>
            <a:ext cx="59103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alkali metals, alkaline earths, basic metals, transition metals, lanthanides, and actinides are all types of metals.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400"/>
              <a:t>Funding support</a:t>
            </a:r>
            <a:endParaRPr sz="4400"/>
          </a:p>
        </p:txBody>
      </p:sp>
      <p:sp>
        <p:nvSpPr>
          <p:cNvPr id="286" name="Google Shape;286;p3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Please visit http://wonders.physics.wisc.edu and click the Donate tab to find out how </a:t>
            </a:r>
            <a:r>
              <a:rPr lang="en-US" sz="2800" u="sng"/>
              <a:t>you</a:t>
            </a:r>
            <a:r>
              <a:rPr lang="en-US" sz="2800"/>
              <a:t> can make a difference!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87" name="Google Shape;28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0268" y="3803072"/>
            <a:ext cx="25908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Which element was the first to be man-made artificially?</a:t>
            </a:r>
            <a:endParaRPr/>
          </a:p>
        </p:txBody>
      </p:sp>
      <p:sp>
        <p:nvSpPr>
          <p:cNvPr id="198" name="Google Shape;198;p1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Zinc (Zn)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Technetium (Tc)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Lutetium (Lu)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Einsteinium (Es)</a:t>
            </a:r>
            <a:endParaRPr sz="4000"/>
          </a:p>
        </p:txBody>
      </p:sp>
      <p:sp>
        <p:nvSpPr>
          <p:cNvPr id="199" name="Google Shape;199;p19"/>
          <p:cNvSpPr/>
          <p:nvPr/>
        </p:nvSpPr>
        <p:spPr>
          <a:xfrm>
            <a:off x="496100" y="2926075"/>
            <a:ext cx="4449900" cy="714900"/>
          </a:xfrm>
          <a:prstGeom prst="rect">
            <a:avLst/>
          </a:prstGeom>
          <a:noFill/>
          <a:ln cap="flat" cmpd="sng" w="38100">
            <a:solidFill>
              <a:srgbClr val="3147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5162205" y="3283527"/>
            <a:ext cx="518714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Tc is also the only element with only radioactive isotopes – none of its isotopes are stable.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400"/>
              <a:t>After the show…</a:t>
            </a:r>
            <a:endParaRPr sz="4400"/>
          </a:p>
        </p:txBody>
      </p:sp>
      <p:sp>
        <p:nvSpPr>
          <p:cNvPr id="206" name="Google Shape;206;p20"/>
          <p:cNvSpPr txBox="1"/>
          <p:nvPr>
            <p:ph idx="1" type="body"/>
          </p:nvPr>
        </p:nvSpPr>
        <p:spPr>
          <a:xfrm>
            <a:off x="677334" y="15574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Visit the Wonders of Physics information table and purchase a t-shirt, DVD, or science toy!</a:t>
            </a:r>
            <a:endParaRPr sz="2800"/>
          </a:p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3429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Visit the Ingersoll Physics Museum</a:t>
            </a:r>
            <a:endParaRPr sz="2800"/>
          </a:p>
        </p:txBody>
      </p:sp>
      <p:pic>
        <p:nvPicPr>
          <p:cNvPr descr="original_03_Science_olympiad11_.JPG" id="207" name="Google Shape;2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3949" y="3962400"/>
            <a:ext cx="4115946" cy="2737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What is a “period” in the periodic table of elements?</a:t>
            </a:r>
            <a:endParaRPr/>
          </a:p>
        </p:txBody>
      </p:sp>
      <p:sp>
        <p:nvSpPr>
          <p:cNvPr id="213" name="Google Shape;213;p2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Elements in the same row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Elements in the same column</a:t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476650" y="2160600"/>
            <a:ext cx="6813600" cy="714900"/>
          </a:xfrm>
          <a:prstGeom prst="rect">
            <a:avLst/>
          </a:prstGeom>
          <a:noFill/>
          <a:ln cap="flat" cmpd="sng" w="38100">
            <a:solidFill>
              <a:srgbClr val="3147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2535383" y="4779818"/>
            <a:ext cx="59103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period number of the element describes its highest unexcited electron energy level.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Physics Demonstrations: A sourcebook for teachers of physics</a:t>
            </a:r>
            <a:endParaRPr/>
          </a:p>
        </p:txBody>
      </p:sp>
      <p:sp>
        <p:nvSpPr>
          <p:cNvPr id="221" name="Google Shape;221;p22"/>
          <p:cNvSpPr txBox="1"/>
          <p:nvPr>
            <p:ph idx="1" type="body"/>
          </p:nvPr>
        </p:nvSpPr>
        <p:spPr>
          <a:xfrm>
            <a:off x="677334" y="2160589"/>
            <a:ext cx="7469139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/>
              <a:t>Professor Clint Sprott’s book is a great resource for any science teacher</a:t>
            </a:r>
            <a:endParaRPr/>
          </a:p>
          <a:p>
            <a:pPr indent="-130810" lvl="0" marL="171450" rtl="0" algn="l"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</a:pPr>
            <a:r>
              <a:t/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/>
              <a:t>It contains detailed descriptions of 85 physics demonstrations used in The Wonders of Physics</a:t>
            </a:r>
            <a:endParaRPr/>
          </a:p>
          <a:p>
            <a:pPr indent="-130810" lvl="0" marL="171450" rtl="0" algn="l"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</a:pPr>
            <a:r>
              <a:t/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/>
              <a:t>Videos for the demonstrations are online at:</a:t>
            </a:r>
            <a:br>
              <a:rPr lang="en-US" sz="2000"/>
            </a:br>
            <a:r>
              <a:rPr lang="en-US" sz="1500"/>
              <a:t>http://physicsdemonstrationsvideos.com</a:t>
            </a:r>
            <a:endParaRPr/>
          </a:p>
          <a:p>
            <a:pPr indent="-130810" lvl="0" marL="171450" rtl="0" algn="l"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</a:pPr>
            <a:r>
              <a:t/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/>
              <a:t>It is available on amazon.com for $49.95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22" name="Google Shape;22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6240" y="1403507"/>
            <a:ext cx="3244850" cy="39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ANNOUNCEMENT</a:t>
            </a:r>
            <a:endParaRPr/>
          </a:p>
        </p:txBody>
      </p:sp>
      <p:sp>
        <p:nvSpPr>
          <p:cNvPr id="228" name="Google Shape;228;p23"/>
          <p:cNvSpPr txBox="1"/>
          <p:nvPr>
            <p:ph idx="1" type="body"/>
          </p:nvPr>
        </p:nvSpPr>
        <p:spPr>
          <a:xfrm>
            <a:off x="677334" y="2160589"/>
            <a:ext cx="800115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US" sz="3300"/>
              <a:t>Professor Craney will be holding a lecture on time travel that will be held two weeks ago.</a:t>
            </a:r>
            <a:endParaRPr sz="3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Who is known as the “Father of the Periodic Table”?</a:t>
            </a:r>
            <a:endParaRPr/>
          </a:p>
        </p:txBody>
      </p:sp>
      <p:sp>
        <p:nvSpPr>
          <p:cNvPr id="234" name="Google Shape;234;p2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Albert Einstein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Galileo Galilei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Ernest Rutherford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Dmitri Mendeleev</a:t>
            </a:r>
            <a:endParaRPr/>
          </a:p>
        </p:txBody>
      </p:sp>
      <p:sp>
        <p:nvSpPr>
          <p:cNvPr id="235" name="Google Shape;235;p24"/>
          <p:cNvSpPr/>
          <p:nvPr/>
        </p:nvSpPr>
        <p:spPr>
          <a:xfrm>
            <a:off x="505850" y="4338525"/>
            <a:ext cx="4922400" cy="714900"/>
          </a:xfrm>
          <a:prstGeom prst="rect">
            <a:avLst/>
          </a:prstGeom>
          <a:noFill/>
          <a:ln cap="flat" cmpd="sng" w="38100">
            <a:solidFill>
              <a:srgbClr val="3147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2473037" y="5335004"/>
            <a:ext cx="59103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1906, he came within 1 vote of receiving the Nobel Prize for his work in this area.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400"/>
              <a:t>Donations are welcome!</a:t>
            </a:r>
            <a:endParaRPr sz="4400"/>
          </a:p>
        </p:txBody>
      </p:sp>
      <p:sp>
        <p:nvSpPr>
          <p:cNvPr id="242" name="Google Shape;242;p25"/>
          <p:cNvSpPr txBox="1"/>
          <p:nvPr>
            <p:ph idx="1" type="body"/>
          </p:nvPr>
        </p:nvSpPr>
        <p:spPr>
          <a:xfrm>
            <a:off x="677334" y="2085775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2080"/>
              <a:buFont typeface="Arial"/>
              <a:buChar char="•"/>
            </a:pPr>
            <a:r>
              <a:rPr lang="en-US" sz="2600"/>
              <a:t>Donations help us continue to present The Wonders of Physics year after year!</a:t>
            </a:r>
            <a:endParaRPr/>
          </a:p>
          <a:p>
            <a:pPr indent="-130810" lvl="0" marL="171450" rtl="0" algn="l"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</a:pPr>
            <a:r>
              <a:t/>
            </a:r>
            <a:endParaRPr sz="800"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2080"/>
              <a:buFont typeface="Arial"/>
              <a:buChar char="•"/>
            </a:pPr>
            <a:r>
              <a:rPr lang="en-US" sz="2600"/>
              <a:t>Donation bins are located outside of the lecture room</a:t>
            </a:r>
            <a:endParaRPr/>
          </a:p>
          <a:p>
            <a:pPr indent="-130810" lvl="0" marL="171450" rtl="0" algn="l"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</a:pPr>
            <a:r>
              <a:t/>
            </a:r>
            <a:endParaRPr sz="800"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2080"/>
              <a:buFont typeface="Arial"/>
              <a:buChar char="•"/>
            </a:pPr>
            <a:r>
              <a:rPr lang="en-US" sz="2600"/>
              <a:t>Donate online!  Visit wonders.physics.wisc.edu </a:t>
            </a:r>
            <a:br>
              <a:rPr lang="en-US" sz="2600"/>
            </a:br>
            <a:r>
              <a:rPr lang="en-US" sz="2600"/>
              <a:t>and click the Donate tab</a:t>
            </a:r>
            <a:endParaRPr/>
          </a:p>
          <a:p>
            <a:pPr indent="-210820" lvl="0" marL="34290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 sz="2600"/>
          </a:p>
        </p:txBody>
      </p:sp>
      <p:pic>
        <p:nvPicPr>
          <p:cNvPr id="243" name="Google Shape;24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5989" y="2404259"/>
            <a:ext cx="2711209" cy="2711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When were radioactive elements first discovered?</a:t>
            </a:r>
            <a:endParaRPr/>
          </a:p>
        </p:txBody>
      </p:sp>
      <p:sp>
        <p:nvSpPr>
          <p:cNvPr id="249" name="Google Shape;249;p2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1775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1886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1901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1812</a:t>
            </a:r>
            <a:endParaRPr/>
          </a:p>
        </p:txBody>
      </p:sp>
      <p:sp>
        <p:nvSpPr>
          <p:cNvPr id="250" name="Google Shape;250;p26"/>
          <p:cNvSpPr/>
          <p:nvPr/>
        </p:nvSpPr>
        <p:spPr>
          <a:xfrm>
            <a:off x="496099" y="2908725"/>
            <a:ext cx="2139000" cy="714900"/>
          </a:xfrm>
          <a:prstGeom prst="rect">
            <a:avLst/>
          </a:prstGeom>
          <a:noFill/>
          <a:ln cap="flat" cmpd="sng" w="38100">
            <a:solidFill>
              <a:srgbClr val="3147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3844638" y="2908735"/>
            <a:ext cx="591034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Antoine Bequerel first discovered radioactivity. The unit of measurement for radioactivity is named after him because of this.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